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83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34D1B-4724-40BB-80B8-D8292BB9B7CC}" type="datetimeFigureOut">
              <a:rPr lang="ar-IQ" smtClean="0"/>
              <a:pPr/>
              <a:t>20/09/1443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CC699-82F4-439C-B55A-2BAEDEB34575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34D1B-4724-40BB-80B8-D8292BB9B7CC}" type="datetimeFigureOut">
              <a:rPr lang="ar-IQ" smtClean="0"/>
              <a:pPr/>
              <a:t>20/09/1443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CC699-82F4-439C-B55A-2BAEDEB34575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34D1B-4724-40BB-80B8-D8292BB9B7CC}" type="datetimeFigureOut">
              <a:rPr lang="ar-IQ" smtClean="0"/>
              <a:pPr/>
              <a:t>20/09/1443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CC699-82F4-439C-B55A-2BAEDEB34575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34D1B-4724-40BB-80B8-D8292BB9B7CC}" type="datetimeFigureOut">
              <a:rPr lang="ar-IQ" smtClean="0"/>
              <a:pPr/>
              <a:t>20/09/1443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CC699-82F4-439C-B55A-2BAEDEB34575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34D1B-4724-40BB-80B8-D8292BB9B7CC}" type="datetimeFigureOut">
              <a:rPr lang="ar-IQ" smtClean="0"/>
              <a:pPr/>
              <a:t>20/09/1443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CC699-82F4-439C-B55A-2BAEDEB34575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34D1B-4724-40BB-80B8-D8292BB9B7CC}" type="datetimeFigureOut">
              <a:rPr lang="ar-IQ" smtClean="0"/>
              <a:pPr/>
              <a:t>20/09/1443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CC699-82F4-439C-B55A-2BAEDEB34575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34D1B-4724-40BB-80B8-D8292BB9B7CC}" type="datetimeFigureOut">
              <a:rPr lang="ar-IQ" smtClean="0"/>
              <a:pPr/>
              <a:t>20/09/1443</a:t>
            </a:fld>
            <a:endParaRPr lang="ar-IQ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CC699-82F4-439C-B55A-2BAEDEB34575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34D1B-4724-40BB-80B8-D8292BB9B7CC}" type="datetimeFigureOut">
              <a:rPr lang="ar-IQ" smtClean="0"/>
              <a:pPr/>
              <a:t>20/09/1443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CC699-82F4-439C-B55A-2BAEDEB34575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34D1B-4724-40BB-80B8-D8292BB9B7CC}" type="datetimeFigureOut">
              <a:rPr lang="ar-IQ" smtClean="0"/>
              <a:pPr/>
              <a:t>20/09/1443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CC699-82F4-439C-B55A-2BAEDEB34575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34D1B-4724-40BB-80B8-D8292BB9B7CC}" type="datetimeFigureOut">
              <a:rPr lang="ar-IQ" smtClean="0"/>
              <a:pPr/>
              <a:t>20/09/1443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CC699-82F4-439C-B55A-2BAEDEB34575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34D1B-4724-40BB-80B8-D8292BB9B7CC}" type="datetimeFigureOut">
              <a:rPr lang="ar-IQ" smtClean="0"/>
              <a:pPr/>
              <a:t>20/09/1443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CC699-82F4-439C-B55A-2BAEDEB34575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C34D1B-4724-40BB-80B8-D8292BB9B7CC}" type="datetimeFigureOut">
              <a:rPr lang="ar-IQ" smtClean="0"/>
              <a:pPr/>
              <a:t>20/09/1443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CC699-82F4-439C-B55A-2BAEDEB34575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Anesthetic risk </a:t>
            </a:r>
            <a:r>
              <a:rPr lang="en-US" dirty="0" smtClean="0"/>
              <a:t>assessment</a:t>
            </a:r>
            <a:endParaRPr lang="ar-IQ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Assist. Prof. Dr. </a:t>
            </a:r>
            <a:r>
              <a:rPr lang="en-US" dirty="0" err="1" smtClean="0"/>
              <a:t>Rafid</a:t>
            </a:r>
            <a:r>
              <a:rPr lang="en-US" dirty="0" smtClean="0"/>
              <a:t> </a:t>
            </a:r>
            <a:r>
              <a:rPr lang="en-US" dirty="0" err="1" smtClean="0"/>
              <a:t>Majeed</a:t>
            </a:r>
            <a:r>
              <a:rPr lang="en-US" dirty="0" smtClean="0"/>
              <a:t> </a:t>
            </a:r>
            <a:r>
              <a:rPr lang="en-US" dirty="0" err="1" smtClean="0"/>
              <a:t>Naeem</a:t>
            </a:r>
            <a:r>
              <a:rPr lang="en-US" dirty="0" smtClean="0"/>
              <a:t> </a:t>
            </a:r>
            <a:endParaRPr lang="ar-IQ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14282" y="285728"/>
            <a:ext cx="8643998" cy="6286544"/>
          </a:xfrm>
        </p:spPr>
        <p:txBody>
          <a:bodyPr>
            <a:normAutofit fontScale="85000" lnSpcReduction="20000"/>
          </a:bodyPr>
          <a:lstStyle/>
          <a:p>
            <a:pPr algn="l" rtl="0"/>
            <a:r>
              <a:rPr lang="en-US" b="1" dirty="0"/>
              <a:t>Large animal anesthesia </a:t>
            </a:r>
            <a:r>
              <a:rPr lang="en-US" b="1" dirty="0" smtClean="0"/>
              <a:t>morbidity (</a:t>
            </a:r>
            <a:r>
              <a:rPr lang="en-US" dirty="0" smtClean="0"/>
              <a:t>non‐fatal complications)</a:t>
            </a:r>
          </a:p>
          <a:p>
            <a:pPr algn="l" rtl="0">
              <a:buNone/>
            </a:pPr>
            <a:r>
              <a:rPr lang="en-US" dirty="0" smtClean="0"/>
              <a:t>1. </a:t>
            </a:r>
            <a:r>
              <a:rPr lang="en-US" b="1" dirty="0" smtClean="0"/>
              <a:t>Cardiovascular compromise  </a:t>
            </a:r>
            <a:r>
              <a:rPr lang="en-US" dirty="0" smtClean="0"/>
              <a:t>(same as small animals)</a:t>
            </a:r>
          </a:p>
          <a:p>
            <a:pPr algn="l" rtl="0">
              <a:buNone/>
            </a:pPr>
            <a:r>
              <a:rPr lang="en-US" dirty="0" smtClean="0"/>
              <a:t>2.</a:t>
            </a:r>
            <a:r>
              <a:rPr lang="en-US" b="1" dirty="0" smtClean="0"/>
              <a:t> Respiratory </a:t>
            </a:r>
            <a:r>
              <a:rPr lang="en-US" b="1" dirty="0" smtClean="0"/>
              <a:t>…</a:t>
            </a:r>
            <a:r>
              <a:rPr lang="en-US" dirty="0" smtClean="0"/>
              <a:t>hypoventilation </a:t>
            </a:r>
            <a:r>
              <a:rPr lang="en-US" dirty="0"/>
              <a:t>and </a:t>
            </a:r>
            <a:r>
              <a:rPr lang="en-US" dirty="0" err="1"/>
              <a:t>hypercapnia</a:t>
            </a:r>
            <a:r>
              <a:rPr lang="en-US" dirty="0"/>
              <a:t> and </a:t>
            </a:r>
            <a:r>
              <a:rPr lang="en-US" dirty="0" smtClean="0"/>
              <a:t>hypoxemia</a:t>
            </a:r>
          </a:p>
          <a:p>
            <a:pPr algn="r"/>
            <a:r>
              <a:rPr lang="ar-SA" dirty="0"/>
              <a:t>على نقص التهوية وفرط ثنائي أكسيد الكربون ونقص </a:t>
            </a:r>
            <a:r>
              <a:rPr lang="ar-SA" dirty="0" err="1"/>
              <a:t>الأكسجة</a:t>
            </a:r>
            <a:r>
              <a:rPr lang="ar-SA" dirty="0"/>
              <a:t> في </a:t>
            </a:r>
            <a:r>
              <a:rPr lang="ar-SA" dirty="0" smtClean="0"/>
              <a:t>الدم</a:t>
            </a:r>
            <a:endParaRPr lang="en-US" dirty="0" smtClean="0"/>
          </a:p>
          <a:p>
            <a:pPr algn="l" rtl="0">
              <a:buNone/>
            </a:pPr>
            <a:r>
              <a:rPr lang="en-US" dirty="0" smtClean="0"/>
              <a:t>3. In </a:t>
            </a:r>
            <a:r>
              <a:rPr lang="en-US" dirty="0"/>
              <a:t>contrast to small animal anesthesia, horses appear to demonstrate a wider range of postoperative complications, including </a:t>
            </a:r>
            <a:r>
              <a:rPr lang="en-US" b="1" dirty="0"/>
              <a:t>fractures and soft tissue </a:t>
            </a:r>
            <a:r>
              <a:rPr lang="en-US" b="1" dirty="0" smtClean="0"/>
              <a:t>injury </a:t>
            </a:r>
            <a:r>
              <a:rPr lang="en-US" dirty="0" smtClean="0"/>
              <a:t>like </a:t>
            </a:r>
            <a:r>
              <a:rPr lang="en-US" dirty="0" err="1" smtClean="0"/>
              <a:t>myopathy</a:t>
            </a:r>
            <a:r>
              <a:rPr lang="en-US" dirty="0"/>
              <a:t>, </a:t>
            </a:r>
            <a:r>
              <a:rPr lang="en-US" dirty="0" smtClean="0"/>
              <a:t>and neuropathy and </a:t>
            </a:r>
            <a:r>
              <a:rPr lang="en-US" dirty="0"/>
              <a:t>many</a:t>
            </a:r>
            <a:r>
              <a:rPr lang="en-US" b="1" dirty="0"/>
              <a:t> result in death or </a:t>
            </a:r>
            <a:r>
              <a:rPr lang="en-US" b="1" dirty="0" smtClean="0"/>
              <a:t>euthanasia.</a:t>
            </a:r>
          </a:p>
          <a:p>
            <a:pPr algn="r"/>
            <a:r>
              <a:rPr lang="ar-SA" dirty="0"/>
              <a:t>على عكس التخدير الحيواني الصغير ، يبدو أن الخيول تظهر نطاقًا أوسع من مضاعفات ما بعد الجراحة ، بما في ذلك الكسور وإصابة الأنسجة الرخوة ، والاعتلال العضلي ، والاعتلال العصبي </a:t>
            </a:r>
            <a:r>
              <a:rPr lang="ar-SA" dirty="0" smtClean="0"/>
              <a:t>ويؤدي </a:t>
            </a:r>
            <a:r>
              <a:rPr lang="ar-SA" dirty="0"/>
              <a:t>العديد منها إلى الموت أو القتل الرحيم.</a:t>
            </a:r>
            <a:endParaRPr lang="en-US" dirty="0" smtClean="0"/>
          </a:p>
          <a:p>
            <a:pPr algn="l" rtl="0">
              <a:buNone/>
            </a:pPr>
            <a:r>
              <a:rPr lang="en-US" dirty="0" smtClean="0"/>
              <a:t>4. </a:t>
            </a:r>
            <a:r>
              <a:rPr lang="en-US" b="1" dirty="0" err="1" smtClean="0"/>
              <a:t>postanesthetic</a:t>
            </a:r>
            <a:r>
              <a:rPr lang="en-US" b="1" dirty="0" smtClean="0"/>
              <a:t> </a:t>
            </a:r>
            <a:r>
              <a:rPr lang="en-US" b="1" dirty="0"/>
              <a:t>colic</a:t>
            </a:r>
          </a:p>
          <a:p>
            <a:pPr algn="l" rtl="0"/>
            <a:endParaRPr lang="ar-IQ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14282" y="214290"/>
            <a:ext cx="8572560" cy="6643710"/>
          </a:xfrm>
        </p:spPr>
        <p:txBody>
          <a:bodyPr>
            <a:normAutofit fontScale="92500" lnSpcReduction="10000"/>
          </a:bodyPr>
          <a:lstStyle/>
          <a:p>
            <a:pPr algn="l" rtl="0"/>
            <a:r>
              <a:rPr lang="en-US" b="1" dirty="0"/>
              <a:t>Small animal anesthetic </a:t>
            </a:r>
            <a:r>
              <a:rPr lang="en-US" b="1" dirty="0" smtClean="0"/>
              <a:t>fatalities </a:t>
            </a:r>
            <a:endParaRPr lang="en-US" b="1" dirty="0" smtClean="0"/>
          </a:p>
          <a:p>
            <a:pPr algn="r"/>
            <a:endParaRPr lang="ar-IQ" dirty="0" smtClean="0"/>
          </a:p>
          <a:p>
            <a:pPr algn="l" rtl="0">
              <a:buNone/>
            </a:pPr>
            <a:r>
              <a:rPr lang="en-US" b="1" i="1" dirty="0" smtClean="0"/>
              <a:t>Causes </a:t>
            </a:r>
            <a:r>
              <a:rPr lang="en-US" b="1" i="1" dirty="0"/>
              <a:t>of anesthetic death</a:t>
            </a:r>
            <a:endParaRPr lang="en-US" dirty="0"/>
          </a:p>
          <a:p>
            <a:pPr algn="l" rtl="0"/>
            <a:r>
              <a:rPr lang="en-US" dirty="0"/>
              <a:t>The </a:t>
            </a:r>
            <a:r>
              <a:rPr lang="en-US" dirty="0" smtClean="0"/>
              <a:t>cause </a:t>
            </a:r>
            <a:r>
              <a:rPr lang="en-US" dirty="0"/>
              <a:t>of </a:t>
            </a:r>
            <a:r>
              <a:rPr lang="en-US" dirty="0" smtClean="0"/>
              <a:t>anesthetic deaths: </a:t>
            </a:r>
            <a:endParaRPr lang="en-US" dirty="0" smtClean="0"/>
          </a:p>
          <a:p>
            <a:pPr marL="514350" indent="-514350" algn="l" rtl="0">
              <a:buAutoNum type="arabicPeriod"/>
            </a:pPr>
            <a:r>
              <a:rPr lang="en-US" dirty="0" smtClean="0"/>
              <a:t>cardiovascular </a:t>
            </a:r>
            <a:r>
              <a:rPr lang="en-US" dirty="0"/>
              <a:t>and </a:t>
            </a:r>
            <a:r>
              <a:rPr lang="en-US" dirty="0" smtClean="0"/>
              <a:t>respiratory </a:t>
            </a:r>
            <a:r>
              <a:rPr lang="en-US" dirty="0"/>
              <a:t>complications represent the primary causes of many </a:t>
            </a:r>
            <a:r>
              <a:rPr lang="en-US" dirty="0" err="1"/>
              <a:t>perioperative</a:t>
            </a:r>
            <a:r>
              <a:rPr lang="en-US" dirty="0"/>
              <a:t> </a:t>
            </a:r>
            <a:r>
              <a:rPr lang="en-US" dirty="0" smtClean="0"/>
              <a:t>deaths. </a:t>
            </a:r>
            <a:endParaRPr lang="en-US" dirty="0" smtClean="0"/>
          </a:p>
          <a:p>
            <a:pPr marL="514350" indent="-514350" algn="l" rtl="0">
              <a:buAutoNum type="arabicPeriod"/>
            </a:pPr>
            <a:r>
              <a:rPr lang="en-US" dirty="0" smtClean="0"/>
              <a:t>. </a:t>
            </a:r>
            <a:r>
              <a:rPr lang="en-US" dirty="0" smtClean="0"/>
              <a:t>Other </a:t>
            </a:r>
            <a:r>
              <a:rPr lang="en-US" dirty="0" smtClean="0"/>
              <a:t>causes:</a:t>
            </a:r>
          </a:p>
          <a:p>
            <a:pPr marL="514350" indent="-514350" algn="l" rtl="0">
              <a:buFont typeface="Wingdings" pitchFamily="2" charset="2"/>
              <a:buChar char="q"/>
            </a:pPr>
            <a:r>
              <a:rPr lang="en-US" dirty="0" smtClean="0"/>
              <a:t>postoperative renal failure, </a:t>
            </a:r>
          </a:p>
          <a:p>
            <a:pPr marL="514350" indent="-514350" algn="l" rtl="0">
              <a:buFont typeface="Wingdings" pitchFamily="2" charset="2"/>
              <a:buChar char="q"/>
            </a:pPr>
            <a:r>
              <a:rPr lang="en-US" dirty="0" smtClean="0"/>
              <a:t>aspiration of gastric contents, </a:t>
            </a:r>
          </a:p>
          <a:p>
            <a:pPr marL="514350" indent="-514350" algn="l" rtl="0">
              <a:buFont typeface="Wingdings" pitchFamily="2" charset="2"/>
              <a:buChar char="q"/>
            </a:pPr>
            <a:r>
              <a:rPr lang="en-US" dirty="0" smtClean="0"/>
              <a:t>anaphylactic reactions, </a:t>
            </a:r>
          </a:p>
          <a:p>
            <a:pPr marL="514350" indent="-514350" algn="l" rtl="0">
              <a:buFont typeface="Wingdings" pitchFamily="2" charset="2"/>
              <a:buChar char="q"/>
            </a:pPr>
            <a:r>
              <a:rPr lang="en-US" dirty="0" smtClean="0"/>
              <a:t>failure to regain consciousness, </a:t>
            </a:r>
          </a:p>
          <a:p>
            <a:pPr marL="514350" indent="-514350" algn="l" rtl="0">
              <a:buFont typeface="Wingdings" pitchFamily="2" charset="2"/>
              <a:buChar char="q"/>
            </a:pPr>
            <a:r>
              <a:rPr lang="en-US" dirty="0" smtClean="0"/>
              <a:t>unknown causes</a:t>
            </a:r>
            <a:endParaRPr lang="en-US" dirty="0"/>
          </a:p>
        </p:txBody>
      </p:sp>
      <p:pic>
        <p:nvPicPr>
          <p:cNvPr id="4" name="صورة 3" descr="5 Myths About Anesthesia for Animals - Paws &amp; Claws Animal Hospital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0"/>
            <a:ext cx="2571736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42918" y="214314"/>
            <a:ext cx="8686800" cy="6572272"/>
          </a:xfrm>
        </p:spPr>
        <p:txBody>
          <a:bodyPr>
            <a:normAutofit fontScale="85000" lnSpcReduction="20000"/>
          </a:bodyPr>
          <a:lstStyle/>
          <a:p>
            <a:pPr marL="514350" indent="-514350" algn="l" rtl="0">
              <a:buFont typeface="Arial" pitchFamily="34" charset="0"/>
              <a:buAutoNum type="arabicPeriod"/>
            </a:pPr>
            <a:r>
              <a:rPr lang="en-US" b="1" dirty="0" smtClean="0">
                <a:solidFill>
                  <a:srgbClr val="FF0000"/>
                </a:solidFill>
              </a:rPr>
              <a:t>Cardiac </a:t>
            </a:r>
            <a:r>
              <a:rPr lang="en-US" b="1" dirty="0">
                <a:solidFill>
                  <a:srgbClr val="FF0000"/>
                </a:solidFill>
              </a:rPr>
              <a:t>arrest </a:t>
            </a:r>
            <a:r>
              <a:rPr lang="en-US" dirty="0"/>
              <a:t>has been reported to result from </a:t>
            </a:r>
            <a:r>
              <a:rPr lang="en-US" b="1" dirty="0"/>
              <a:t>cardiac arrhythmias</a:t>
            </a:r>
            <a:r>
              <a:rPr lang="en-US" dirty="0"/>
              <a:t> </a:t>
            </a:r>
            <a:r>
              <a:rPr lang="en-US" dirty="0" smtClean="0"/>
              <a:t>associated with:  increased circulating </a:t>
            </a:r>
            <a:r>
              <a:rPr lang="en-US" b="1" dirty="0" err="1" smtClean="0"/>
              <a:t>catecholamines</a:t>
            </a:r>
            <a:r>
              <a:rPr lang="en-US" dirty="0" smtClean="0"/>
              <a:t>, </a:t>
            </a:r>
            <a:r>
              <a:rPr lang="en-US" b="1" dirty="0" smtClean="0"/>
              <a:t>myocardial hypoxia, specific anesthetic agents, pre‐existing pathology, </a:t>
            </a:r>
            <a:r>
              <a:rPr lang="en-US" dirty="0" smtClean="0"/>
              <a:t>and myocardial depression due to relative anesthetic overdose. </a:t>
            </a:r>
          </a:p>
          <a:p>
            <a:pPr marL="514350" indent="-514350" algn="l" rtl="0">
              <a:buNone/>
            </a:pPr>
            <a:endParaRPr lang="en-US" dirty="0" smtClean="0"/>
          </a:p>
          <a:p>
            <a:pPr marL="514350" indent="-514350" algn="l" rtl="0">
              <a:buNone/>
            </a:pPr>
            <a:r>
              <a:rPr lang="en-US" dirty="0" smtClean="0"/>
              <a:t>Halothane, ether, and </a:t>
            </a:r>
            <a:r>
              <a:rPr lang="en-US" dirty="0" err="1" smtClean="0"/>
              <a:t>thiobarbiturate</a:t>
            </a:r>
            <a:r>
              <a:rPr lang="en-US" dirty="0" smtClean="0"/>
              <a:t> anesthesia were frequently associated with anesthetic overdose in earlier work.</a:t>
            </a:r>
          </a:p>
          <a:p>
            <a:pPr algn="l" rtl="0">
              <a:buNone/>
            </a:pPr>
            <a:r>
              <a:rPr lang="en-US" b="1" dirty="0" smtClean="0"/>
              <a:t>2</a:t>
            </a:r>
            <a:r>
              <a:rPr lang="en-US" b="1" dirty="0" smtClean="0">
                <a:solidFill>
                  <a:srgbClr val="FF0000"/>
                </a:solidFill>
              </a:rPr>
              <a:t>. Respiratory complications </a:t>
            </a:r>
            <a:r>
              <a:rPr lang="en-US" dirty="0" smtClean="0"/>
              <a:t>represented the other main cause of anesthetic‐related death . </a:t>
            </a:r>
          </a:p>
          <a:p>
            <a:pPr algn="l" rtl="0"/>
            <a:r>
              <a:rPr lang="en-US" dirty="0" smtClean="0"/>
              <a:t>Problems </a:t>
            </a:r>
            <a:r>
              <a:rPr lang="en-US" dirty="0"/>
              <a:t>related to </a:t>
            </a:r>
            <a:r>
              <a:rPr lang="en-US" b="1" dirty="0" err="1"/>
              <a:t>endotracheal</a:t>
            </a:r>
            <a:r>
              <a:rPr lang="en-US" b="1" dirty="0"/>
              <a:t> intubation and respiratory obstruction </a:t>
            </a:r>
            <a:r>
              <a:rPr lang="en-US" dirty="0"/>
              <a:t>represented the majority of feline respiratory causes of death. </a:t>
            </a:r>
            <a:endParaRPr lang="en-US" dirty="0" smtClean="0"/>
          </a:p>
          <a:p>
            <a:pPr algn="l" rtl="0"/>
            <a:r>
              <a:rPr lang="en-US" dirty="0" smtClean="0"/>
              <a:t>In </a:t>
            </a:r>
            <a:r>
              <a:rPr lang="en-US" dirty="0"/>
              <a:t>dogs, complications with </a:t>
            </a:r>
            <a:r>
              <a:rPr lang="en-US" dirty="0" err="1"/>
              <a:t>endotracheal</a:t>
            </a:r>
            <a:r>
              <a:rPr lang="en-US" dirty="0"/>
              <a:t> intubation and respiratory failure were equally reported, although in </a:t>
            </a:r>
            <a:r>
              <a:rPr lang="en-US" b="1" dirty="0" err="1"/>
              <a:t>brachycephalic</a:t>
            </a:r>
            <a:r>
              <a:rPr lang="en-US" b="1" dirty="0"/>
              <a:t> dogs </a:t>
            </a:r>
            <a:r>
              <a:rPr lang="en-US" dirty="0"/>
              <a:t>respiratory obstruction was the principal cause of respiratory complications.</a:t>
            </a:r>
          </a:p>
          <a:p>
            <a:pPr algn="l" rtl="0"/>
            <a:endParaRPr lang="en-US" dirty="0" smtClean="0"/>
          </a:p>
          <a:p>
            <a:pPr marL="514350" indent="-514350" algn="l" rtl="0">
              <a:buAutoNum type="arabicPeriod"/>
            </a:pPr>
            <a:endParaRPr lang="ar-IQ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757742" cy="796908"/>
          </a:xfrm>
        </p:spPr>
        <p:txBody>
          <a:bodyPr>
            <a:normAutofit/>
          </a:bodyPr>
          <a:lstStyle/>
          <a:p>
            <a:r>
              <a:rPr lang="en-US" b="1" i="1" dirty="0"/>
              <a:t>Timing of </a:t>
            </a:r>
            <a:r>
              <a:rPr lang="en-US" b="1" i="1" dirty="0" smtClean="0"/>
              <a:t>death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14282" y="1142984"/>
            <a:ext cx="8472518" cy="5429288"/>
          </a:xfrm>
        </p:spPr>
        <p:txBody>
          <a:bodyPr/>
          <a:lstStyle/>
          <a:p>
            <a:pPr algn="l" rtl="0"/>
            <a:r>
              <a:rPr lang="en-US" dirty="0" smtClean="0"/>
              <a:t>Death may </a:t>
            </a:r>
            <a:r>
              <a:rPr lang="en-US" dirty="0"/>
              <a:t>occurred </a:t>
            </a:r>
            <a:endParaRPr lang="en-US" dirty="0" smtClean="0"/>
          </a:p>
          <a:p>
            <a:pPr marL="514350" indent="-514350" algn="l" rtl="0">
              <a:buAutoNum type="arabicPeriod"/>
            </a:pPr>
            <a:r>
              <a:rPr lang="en-US" dirty="0" smtClean="0"/>
              <a:t>during induction</a:t>
            </a:r>
            <a:r>
              <a:rPr lang="en-US" dirty="0"/>
              <a:t>, </a:t>
            </a:r>
            <a:endParaRPr lang="en-US" dirty="0" smtClean="0"/>
          </a:p>
          <a:p>
            <a:pPr marL="514350" indent="-514350" algn="l" rtl="0">
              <a:buAutoNum type="arabicPeriod"/>
            </a:pPr>
            <a:r>
              <a:rPr lang="en-US" dirty="0" smtClean="0"/>
              <a:t>during maintenance</a:t>
            </a:r>
            <a:r>
              <a:rPr lang="en-US" dirty="0"/>
              <a:t> of </a:t>
            </a:r>
            <a:r>
              <a:rPr lang="en-US" dirty="0" smtClean="0"/>
              <a:t>anesthesia</a:t>
            </a:r>
          </a:p>
          <a:p>
            <a:pPr marL="514350" indent="-514350" algn="l" rtl="0"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majority during recovery</a:t>
            </a:r>
            <a:r>
              <a:rPr lang="en-US" dirty="0" smtClean="0"/>
              <a:t>.</a:t>
            </a:r>
          </a:p>
          <a:p>
            <a:pPr marL="514350" indent="-514350" algn="l" rtl="0">
              <a:buNone/>
            </a:pPr>
            <a:r>
              <a:rPr lang="en-US" dirty="0"/>
              <a:t>the postoperative period represented a </a:t>
            </a:r>
            <a:r>
              <a:rPr lang="en-US" b="1" dirty="0"/>
              <a:t>high‐risk time </a:t>
            </a:r>
            <a:r>
              <a:rPr lang="en-US" dirty="0"/>
              <a:t>and </a:t>
            </a:r>
            <a:r>
              <a:rPr lang="en-US" b="1" dirty="0"/>
              <a:t>close monitoring and management until full recovery is observed </a:t>
            </a:r>
            <a:r>
              <a:rPr lang="en-US" dirty="0"/>
              <a:t>are to be recommended.</a:t>
            </a:r>
            <a:endParaRPr lang="en-US" dirty="0" smtClean="0"/>
          </a:p>
          <a:p>
            <a:pPr algn="l" rtl="0"/>
            <a:endParaRPr lang="en-US" dirty="0"/>
          </a:p>
          <a:p>
            <a:pPr algn="l" rtl="0"/>
            <a:endParaRPr lang="ar-IQ" dirty="0"/>
          </a:p>
        </p:txBody>
      </p:sp>
      <p:pic>
        <p:nvPicPr>
          <p:cNvPr id="14338" name="Picture 2" descr="Dog Anesthesia Side Effects: What to Know | Canna-Pet®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79395" y="214290"/>
            <a:ext cx="3364606" cy="2000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15130" cy="725470"/>
          </a:xfrm>
        </p:spPr>
        <p:txBody>
          <a:bodyPr>
            <a:normAutofit/>
          </a:bodyPr>
          <a:lstStyle/>
          <a:p>
            <a:r>
              <a:rPr lang="en-US" sz="3200" b="1" i="1" dirty="0"/>
              <a:t>Risk factors for anesthetic </a:t>
            </a:r>
            <a:r>
              <a:rPr lang="en-US" sz="3200" b="1" i="1" dirty="0" smtClean="0"/>
              <a:t>death</a:t>
            </a:r>
            <a:endParaRPr lang="ar-IQ" sz="32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500726"/>
          </a:xfrm>
        </p:spPr>
        <p:txBody>
          <a:bodyPr>
            <a:normAutofit fontScale="92500" lnSpcReduction="20000"/>
          </a:bodyPr>
          <a:lstStyle/>
          <a:p>
            <a:pPr algn="l" rtl="0">
              <a:buNone/>
            </a:pPr>
            <a:r>
              <a:rPr lang="en-US" dirty="0" smtClean="0"/>
              <a:t>1. </a:t>
            </a:r>
            <a:r>
              <a:rPr lang="en-US" dirty="0" err="1"/>
              <a:t>brachycephalic</a:t>
            </a:r>
            <a:r>
              <a:rPr lang="en-US" dirty="0"/>
              <a:t>, terrier, and spaniel breeds in dogs were frequently represented amongst the fatalities</a:t>
            </a:r>
            <a:r>
              <a:rPr lang="ar-SA" dirty="0" smtClean="0"/>
              <a:t>.</a:t>
            </a:r>
            <a:endParaRPr lang="en-US" dirty="0" smtClean="0"/>
          </a:p>
          <a:p>
            <a:pPr algn="l" rtl="0">
              <a:buNone/>
            </a:pPr>
            <a:r>
              <a:rPr lang="en-US" dirty="0" smtClean="0"/>
              <a:t>2. Old </a:t>
            </a:r>
            <a:r>
              <a:rPr lang="en-US" dirty="0"/>
              <a:t>age and poor health </a:t>
            </a:r>
            <a:r>
              <a:rPr lang="en-US" dirty="0" smtClean="0"/>
              <a:t>status</a:t>
            </a:r>
          </a:p>
          <a:p>
            <a:pPr algn="l" rtl="0">
              <a:buNone/>
            </a:pPr>
            <a:r>
              <a:rPr lang="en-US" dirty="0" smtClean="0"/>
              <a:t>3. increasing </a:t>
            </a:r>
            <a:r>
              <a:rPr lang="en-US" dirty="0"/>
              <a:t>duration of the </a:t>
            </a:r>
            <a:r>
              <a:rPr lang="en-US" dirty="0" smtClean="0"/>
              <a:t>procedure</a:t>
            </a:r>
            <a:endParaRPr lang="en-US" dirty="0" smtClean="0"/>
          </a:p>
          <a:p>
            <a:pPr algn="l" rtl="0">
              <a:buNone/>
            </a:pPr>
            <a:r>
              <a:rPr lang="en-US" dirty="0" smtClean="0"/>
              <a:t>4. Pre‐existing pathology</a:t>
            </a:r>
          </a:p>
          <a:p>
            <a:pPr algn="l" rtl="0">
              <a:buNone/>
            </a:pPr>
            <a:r>
              <a:rPr lang="en-US" dirty="0" smtClean="0"/>
              <a:t>5. procedural urgency</a:t>
            </a:r>
          </a:p>
          <a:p>
            <a:pPr algn="l" rtl="0">
              <a:buNone/>
            </a:pPr>
            <a:r>
              <a:rPr lang="en-US" dirty="0" smtClean="0"/>
              <a:t>6. extremes </a:t>
            </a:r>
            <a:r>
              <a:rPr lang="en-US" dirty="0"/>
              <a:t>of </a:t>
            </a:r>
            <a:r>
              <a:rPr lang="en-US" dirty="0" smtClean="0"/>
              <a:t>weight (risks </a:t>
            </a:r>
            <a:r>
              <a:rPr lang="en-US" dirty="0"/>
              <a:t>associated with </a:t>
            </a:r>
            <a:r>
              <a:rPr lang="en-US" dirty="0" smtClean="0"/>
              <a:t>obesity)</a:t>
            </a:r>
          </a:p>
          <a:p>
            <a:pPr algn="l" rtl="0">
              <a:buNone/>
            </a:pPr>
            <a:r>
              <a:rPr lang="en-US" dirty="0" smtClean="0"/>
              <a:t>7. </a:t>
            </a:r>
            <a:r>
              <a:rPr lang="en-US" dirty="0" err="1" smtClean="0"/>
              <a:t>endotracheal</a:t>
            </a:r>
            <a:r>
              <a:rPr lang="en-US" dirty="0" smtClean="0"/>
              <a:t> intubation</a:t>
            </a:r>
          </a:p>
          <a:p>
            <a:pPr algn="l" rtl="0">
              <a:buNone/>
            </a:pPr>
            <a:r>
              <a:rPr lang="en-US" dirty="0" smtClean="0"/>
              <a:t>8. excessive </a:t>
            </a:r>
            <a:r>
              <a:rPr lang="en-US" dirty="0"/>
              <a:t>administration of fluids and fluid overload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>
            <a:noAutofit/>
          </a:bodyPr>
          <a:lstStyle/>
          <a:p>
            <a:pPr rtl="0"/>
            <a:r>
              <a:rPr lang="en-US" sz="3200" b="1" dirty="0"/>
              <a:t>Large animal anesthetic mortality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b="1" i="1" dirty="0"/>
              <a:t>Risk of anesthetic death</a:t>
            </a:r>
            <a:endParaRPr lang="ar-IQ" sz="32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1257296"/>
          </a:xfrm>
        </p:spPr>
        <p:txBody>
          <a:bodyPr>
            <a:normAutofit fontScale="92500" lnSpcReduction="20000"/>
          </a:bodyPr>
          <a:lstStyle/>
          <a:p>
            <a:pPr algn="l" rtl="0"/>
            <a:r>
              <a:rPr lang="en-US" dirty="0"/>
              <a:t>Many of these fatalities </a:t>
            </a:r>
            <a:r>
              <a:rPr lang="en-US" dirty="0" smtClean="0"/>
              <a:t>due </a:t>
            </a:r>
            <a:r>
              <a:rPr lang="en-US" dirty="0"/>
              <a:t>to horses undergoing emergency gastrointestinal surgery </a:t>
            </a:r>
            <a:r>
              <a:rPr lang="en-US" dirty="0" smtClean="0"/>
              <a:t>that high‐risk </a:t>
            </a:r>
            <a:r>
              <a:rPr lang="en-US" dirty="0"/>
              <a:t>patients</a:t>
            </a:r>
          </a:p>
          <a:p>
            <a:pPr algn="l" rtl="0"/>
            <a:endParaRPr lang="ar-IQ" dirty="0"/>
          </a:p>
        </p:txBody>
      </p:sp>
      <p:pic>
        <p:nvPicPr>
          <p:cNvPr id="4098" name="Picture 2" descr="A Thoroughbred horse lays on an Equine surgery table ahead of its... News  Photo - Getty Imag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96472" y="2357430"/>
            <a:ext cx="6747560" cy="45005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14282" y="214290"/>
            <a:ext cx="8472518" cy="6429420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b="1" i="1" dirty="0"/>
              <a:t>Causes of anesthetic death</a:t>
            </a:r>
            <a:endParaRPr lang="en-US" dirty="0"/>
          </a:p>
          <a:p>
            <a:pPr marL="514350" indent="-514350" algn="l" rtl="0">
              <a:buAutoNum type="arabicPeriod"/>
            </a:pPr>
            <a:r>
              <a:rPr lang="en-US" dirty="0" smtClean="0"/>
              <a:t>In </a:t>
            </a:r>
            <a:r>
              <a:rPr lang="en-US" dirty="0"/>
              <a:t>equine anesthesia, </a:t>
            </a:r>
            <a:r>
              <a:rPr lang="en-US" b="1" dirty="0"/>
              <a:t>cardiac arrest</a:t>
            </a:r>
            <a:r>
              <a:rPr lang="en-US" dirty="0"/>
              <a:t> and </a:t>
            </a:r>
            <a:r>
              <a:rPr lang="en-US" b="1" dirty="0"/>
              <a:t>cardiovascular collapse </a:t>
            </a:r>
            <a:r>
              <a:rPr lang="en-US" dirty="0" smtClean="0"/>
              <a:t>were major </a:t>
            </a:r>
            <a:r>
              <a:rPr lang="en-US" dirty="0"/>
              <a:t>causes of death</a:t>
            </a:r>
            <a:r>
              <a:rPr lang="en-US" dirty="0" smtClean="0"/>
              <a:t>,</a:t>
            </a:r>
          </a:p>
          <a:p>
            <a:pPr marL="514350" indent="-514350" algn="l" rtl="0">
              <a:buAutoNum type="arabicPeriod"/>
            </a:pPr>
            <a:r>
              <a:rPr lang="en-US" b="1" dirty="0"/>
              <a:t>Respiratory </a:t>
            </a:r>
            <a:r>
              <a:rPr lang="en-US" b="1" dirty="0" smtClean="0"/>
              <a:t>complications</a:t>
            </a:r>
          </a:p>
          <a:p>
            <a:pPr marL="514350" indent="-514350" algn="l" rtl="0">
              <a:buAutoNum type="arabicPeriod"/>
            </a:pPr>
            <a:r>
              <a:rPr lang="en-US" b="1" dirty="0"/>
              <a:t>Non‐cardiopulmonary </a:t>
            </a:r>
            <a:r>
              <a:rPr lang="en-US" b="1" dirty="0" smtClean="0"/>
              <a:t>causes:</a:t>
            </a:r>
            <a:r>
              <a:rPr lang="en-US" dirty="0" smtClean="0"/>
              <a:t> </a:t>
            </a:r>
            <a:r>
              <a:rPr lang="en-US" i="1" dirty="0" smtClean="0"/>
              <a:t>fractures on recovery, postoperative </a:t>
            </a:r>
            <a:r>
              <a:rPr lang="en-US" i="1" dirty="0" err="1" smtClean="0"/>
              <a:t>myopathy</a:t>
            </a:r>
            <a:r>
              <a:rPr lang="en-US" i="1" dirty="0" smtClean="0"/>
              <a:t>, and abdominal complications such as sepsis and colitis.</a:t>
            </a:r>
          </a:p>
          <a:p>
            <a:pPr marL="514350" indent="-514350" algn="l" rtl="0">
              <a:buAutoNum type="arabicPeriod"/>
            </a:pPr>
            <a:r>
              <a:rPr lang="en-US" dirty="0"/>
              <a:t>Rarely have horses been reported ‘found dead’ or dying of </a:t>
            </a:r>
            <a:r>
              <a:rPr lang="en-US" b="1" dirty="0"/>
              <a:t>unknown cause</a:t>
            </a:r>
            <a:r>
              <a:rPr lang="en-US" dirty="0"/>
              <a:t>, perhaps because horses are more closely observed on recovery than many small animal patients.</a:t>
            </a:r>
            <a:r>
              <a:rPr lang="en-US" dirty="0" smtClean="0"/>
              <a:t> </a:t>
            </a:r>
            <a:endParaRPr lang="en-US" dirty="0"/>
          </a:p>
          <a:p>
            <a:pPr algn="l" rtl="0"/>
            <a:endParaRPr lang="ar-IQ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14282" y="285728"/>
            <a:ext cx="8472518" cy="6357982"/>
          </a:xfrm>
        </p:spPr>
        <p:txBody>
          <a:bodyPr/>
          <a:lstStyle/>
          <a:p>
            <a:pPr algn="l" rtl="0"/>
            <a:r>
              <a:rPr lang="en-US" b="1" i="1" dirty="0"/>
              <a:t>Timing of anesthetic death</a:t>
            </a:r>
            <a:endParaRPr lang="en-US" dirty="0"/>
          </a:p>
          <a:p>
            <a:pPr algn="l" rtl="0"/>
            <a:r>
              <a:rPr lang="en-US" dirty="0"/>
              <a:t>the postoperative period as a major period of </a:t>
            </a:r>
            <a:r>
              <a:rPr lang="en-US" dirty="0" smtClean="0"/>
              <a:t>risk, </a:t>
            </a:r>
            <a:r>
              <a:rPr lang="en-US" dirty="0"/>
              <a:t>although </a:t>
            </a:r>
            <a:r>
              <a:rPr lang="en-US" dirty="0" err="1"/>
              <a:t>intraoperative</a:t>
            </a:r>
            <a:r>
              <a:rPr lang="en-US" dirty="0"/>
              <a:t> concerns remain important, close attention to the postoperative period is also </a:t>
            </a:r>
            <a:r>
              <a:rPr lang="en-US" dirty="0" smtClean="0"/>
              <a:t>important </a:t>
            </a:r>
            <a:r>
              <a:rPr lang="en-US" dirty="0"/>
              <a:t>in equine anesthesia.</a:t>
            </a:r>
          </a:p>
          <a:p>
            <a:pPr algn="l" rtl="0">
              <a:buNone/>
            </a:pPr>
            <a:endParaRPr lang="en-US" dirty="0"/>
          </a:p>
          <a:p>
            <a:pPr algn="l" rtl="0"/>
            <a:endParaRPr lang="ar-IQ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71470" y="142852"/>
            <a:ext cx="9358346" cy="654032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commonly reported risk factors associated with death</a:t>
            </a:r>
            <a:endParaRPr lang="ar-IQ" sz="28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572164"/>
          </a:xfrm>
        </p:spPr>
        <p:txBody>
          <a:bodyPr>
            <a:normAutofit fontScale="85000" lnSpcReduction="10000"/>
          </a:bodyPr>
          <a:lstStyle/>
          <a:p>
            <a:pPr algn="l" rtl="0"/>
            <a:r>
              <a:rPr lang="en-US" dirty="0"/>
              <a:t>The work in equine anesthesia indicates risk factors </a:t>
            </a:r>
            <a:r>
              <a:rPr lang="en-US" dirty="0" smtClean="0"/>
              <a:t>include  </a:t>
            </a:r>
          </a:p>
          <a:p>
            <a:pPr algn="l" rtl="0">
              <a:buNone/>
            </a:pPr>
            <a:r>
              <a:rPr lang="en-US" dirty="0" smtClean="0"/>
              <a:t>1. emergency</a:t>
            </a:r>
            <a:r>
              <a:rPr lang="en-US" dirty="0"/>
              <a:t>, </a:t>
            </a:r>
            <a:endParaRPr lang="en-US" dirty="0" smtClean="0"/>
          </a:p>
          <a:p>
            <a:pPr algn="l" rtl="0">
              <a:buNone/>
            </a:pPr>
            <a:r>
              <a:rPr lang="en-US" dirty="0" smtClean="0"/>
              <a:t>2. abdominal</a:t>
            </a:r>
            <a:r>
              <a:rPr lang="en-US" dirty="0"/>
              <a:t>, and orthopedic surgery, </a:t>
            </a:r>
            <a:endParaRPr lang="en-US" dirty="0" smtClean="0"/>
          </a:p>
          <a:p>
            <a:pPr algn="l" rtl="0">
              <a:buNone/>
            </a:pPr>
            <a:r>
              <a:rPr lang="en-US" dirty="0" smtClean="0"/>
              <a:t>3. long </a:t>
            </a:r>
            <a:r>
              <a:rPr lang="en-US" dirty="0"/>
              <a:t>operations, </a:t>
            </a:r>
            <a:endParaRPr lang="en-US" dirty="0" smtClean="0"/>
          </a:p>
          <a:p>
            <a:pPr algn="l" rtl="0">
              <a:buNone/>
            </a:pPr>
            <a:r>
              <a:rPr lang="en-US" dirty="0" smtClean="0"/>
              <a:t>4. poor </a:t>
            </a:r>
            <a:r>
              <a:rPr lang="en-US" dirty="0"/>
              <a:t>health status, </a:t>
            </a:r>
            <a:endParaRPr lang="en-US" dirty="0" smtClean="0"/>
          </a:p>
          <a:p>
            <a:pPr algn="l" rtl="0">
              <a:buNone/>
            </a:pPr>
            <a:r>
              <a:rPr lang="en-US" dirty="0" smtClean="0"/>
              <a:t>5. extremes </a:t>
            </a:r>
            <a:r>
              <a:rPr lang="en-US" dirty="0"/>
              <a:t>of </a:t>
            </a:r>
            <a:r>
              <a:rPr lang="en-US" dirty="0" smtClean="0"/>
              <a:t>age</a:t>
            </a:r>
          </a:p>
          <a:p>
            <a:pPr algn="l" rtl="0">
              <a:buNone/>
            </a:pPr>
            <a:r>
              <a:rPr lang="en-US" b="1" dirty="0"/>
              <a:t>Informed </a:t>
            </a:r>
            <a:r>
              <a:rPr lang="en-US" b="1" dirty="0" smtClean="0"/>
              <a:t>consent</a:t>
            </a:r>
            <a:r>
              <a:rPr lang="ar-IQ" b="1" dirty="0" smtClean="0"/>
              <a:t> موافقة مسبقة </a:t>
            </a:r>
            <a:endParaRPr lang="en-US" b="1" dirty="0" smtClean="0"/>
          </a:p>
          <a:p>
            <a:pPr algn="l" rtl="0">
              <a:buNone/>
            </a:pPr>
            <a:r>
              <a:rPr lang="en-US" dirty="0" smtClean="0"/>
              <a:t>the </a:t>
            </a:r>
            <a:r>
              <a:rPr lang="en-US" dirty="0"/>
              <a:t>successful communication of these risks to owners and clients is central to the provision of safe anesthesia and the maintenance of realistic owner expectations</a:t>
            </a:r>
            <a:r>
              <a:rPr lang="en-US" dirty="0" smtClean="0"/>
              <a:t>.</a:t>
            </a:r>
          </a:p>
          <a:p>
            <a:pPr algn="r"/>
            <a:r>
              <a:rPr lang="ar-IQ" dirty="0" smtClean="0"/>
              <a:t>يعتبر التواصل الناجح لهذه المخاطر مع المالكين والعملاء أمرًا محوريًا لتوفير التخدير الآمن والحفاظ على توقعات واقعية للمالك.</a:t>
            </a:r>
            <a:endParaRPr lang="en-US" dirty="0" smtClean="0"/>
          </a:p>
          <a:p>
            <a:pPr algn="l" rtl="0"/>
            <a:endParaRPr lang="en-US" b="1" dirty="0"/>
          </a:p>
          <a:p>
            <a:pPr algn="l" rtl="0"/>
            <a:endParaRPr lang="en-US" dirty="0"/>
          </a:p>
          <a:p>
            <a:endParaRPr lang="ar-IQ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32" y="71414"/>
            <a:ext cx="8043890" cy="654032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Muscle Relaxants and Neuromuscular Blockade</a:t>
            </a:r>
            <a:endParaRPr lang="ar-IQ" sz="28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14282" y="857232"/>
            <a:ext cx="8715436" cy="6000768"/>
          </a:xfrm>
        </p:spPr>
        <p:txBody>
          <a:bodyPr>
            <a:normAutofit fontScale="85000" lnSpcReduction="20000"/>
          </a:bodyPr>
          <a:lstStyle/>
          <a:p>
            <a:pPr algn="l" rtl="0"/>
            <a:r>
              <a:rPr lang="en-US" b="1" dirty="0" smtClean="0"/>
              <a:t>Muscle relaxants </a:t>
            </a:r>
            <a:r>
              <a:rPr lang="en-US" dirty="0" smtClean="0"/>
              <a:t>are a group of anesthetic adjuncts administered to improve relaxation of skeletal muscles during surgical or diagnostic procedures</a:t>
            </a:r>
          </a:p>
          <a:p>
            <a:pPr algn="r"/>
            <a:r>
              <a:rPr lang="ar-SA" dirty="0" smtClean="0"/>
              <a:t>مرخيات العضلات هي مجموعة من </a:t>
            </a:r>
            <a:r>
              <a:rPr lang="ar-IQ" dirty="0" smtClean="0"/>
              <a:t>مساعدات</a:t>
            </a:r>
            <a:r>
              <a:rPr lang="ar-SA" dirty="0" smtClean="0"/>
              <a:t> التخدير التي </a:t>
            </a:r>
            <a:r>
              <a:rPr lang="ar-SA" dirty="0" err="1" smtClean="0"/>
              <a:t>تُ</a:t>
            </a:r>
            <a:r>
              <a:rPr lang="ar-IQ" dirty="0" smtClean="0"/>
              <a:t>حقن</a:t>
            </a:r>
            <a:r>
              <a:rPr lang="ar-SA" dirty="0" smtClean="0"/>
              <a:t> لتحسين استرخاء عضلات الهيكل العظمي أثناء </a:t>
            </a:r>
            <a:r>
              <a:rPr lang="ar-SA" dirty="0" err="1" smtClean="0"/>
              <a:t>ال</a:t>
            </a:r>
            <a:r>
              <a:rPr lang="ar-IQ" dirty="0" smtClean="0"/>
              <a:t>عمليات</a:t>
            </a:r>
            <a:r>
              <a:rPr lang="ar-SA" dirty="0" smtClean="0"/>
              <a:t> الجراحية أو التشخيصية</a:t>
            </a:r>
            <a:r>
              <a:rPr lang="ar-IQ" dirty="0" smtClean="0"/>
              <a:t>. 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b="1" dirty="0" smtClean="0"/>
              <a:t>The neuromuscular blocking agents (NMBAs) </a:t>
            </a:r>
            <a:r>
              <a:rPr lang="en-US" dirty="0" smtClean="0"/>
              <a:t>action at the neuromuscular junction.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The more </a:t>
            </a:r>
            <a:r>
              <a:rPr lang="en-US" b="1" dirty="0" smtClean="0"/>
              <a:t>general term muscle relaxant </a:t>
            </a:r>
            <a:r>
              <a:rPr lang="en-US" dirty="0" smtClean="0"/>
              <a:t>refers to any drug having relaxant properties and would include centrally acting agents such as benzodiazepines, α2‐adrenergic receptor agonists</a:t>
            </a:r>
          </a:p>
          <a:p>
            <a:r>
              <a:rPr lang="ar-IQ" dirty="0" smtClean="0"/>
              <a:t>يشير مصطلح مرخي العضلات الأكثر عمومية إلى أي دواء له خصائص مرخية وسيشمل عوامل تعمل مركزياً مثل </a:t>
            </a:r>
            <a:r>
              <a:rPr lang="ar-IQ" dirty="0" err="1" smtClean="0"/>
              <a:t>البنزوديازيبينات</a:t>
            </a:r>
            <a:r>
              <a:rPr lang="ar-IQ" dirty="0" smtClean="0"/>
              <a:t> ، منبهات مستقبلات</a:t>
            </a:r>
            <a:r>
              <a:rPr lang="en-US" dirty="0" smtClean="0"/>
              <a:t> α2 ‐ </a:t>
            </a:r>
            <a:r>
              <a:rPr lang="ar-IQ" dirty="0" err="1" smtClean="0"/>
              <a:t>الأدرينالية</a:t>
            </a:r>
            <a:endParaRPr lang="en-US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972056" cy="511156"/>
          </a:xfrm>
        </p:spPr>
        <p:txBody>
          <a:bodyPr>
            <a:noAutofit/>
          </a:bodyPr>
          <a:lstStyle/>
          <a:p>
            <a:r>
              <a:rPr lang="en-US" sz="3200" dirty="0"/>
              <a:t>Anesthetic risk </a:t>
            </a:r>
            <a:r>
              <a:rPr lang="en-US" sz="3200" dirty="0" smtClean="0"/>
              <a:t>assessment</a:t>
            </a:r>
            <a:endParaRPr lang="ar-IQ" sz="32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14282" y="1000108"/>
            <a:ext cx="8715436" cy="5643602"/>
          </a:xfrm>
        </p:spPr>
        <p:txBody>
          <a:bodyPr>
            <a:normAutofit fontScale="92500" lnSpcReduction="20000"/>
          </a:bodyPr>
          <a:lstStyle/>
          <a:p>
            <a:pPr algn="l" rtl="0"/>
            <a:r>
              <a:rPr lang="en-US" dirty="0" err="1"/>
              <a:t>perioperative</a:t>
            </a:r>
            <a:r>
              <a:rPr lang="en-US" dirty="0"/>
              <a:t> assessment of anesthetic risk is a valuable exercise in order to minimize complications and optimize anesthetic safety.</a:t>
            </a:r>
          </a:p>
          <a:p>
            <a:pPr algn="l" rtl="0">
              <a:buNone/>
            </a:pPr>
            <a:r>
              <a:rPr lang="en-US" b="1" dirty="0"/>
              <a:t>preoperative patient risk assessment</a:t>
            </a:r>
            <a:endParaRPr lang="en-US" dirty="0"/>
          </a:p>
          <a:p>
            <a:pPr algn="l" rtl="0">
              <a:buNone/>
            </a:pPr>
            <a:r>
              <a:rPr lang="en-US" b="1" dirty="0"/>
              <a:t>Patient health assessment</a:t>
            </a:r>
            <a:endParaRPr lang="en-US" dirty="0"/>
          </a:p>
          <a:p>
            <a:pPr algn="l" rtl="0">
              <a:buNone/>
            </a:pPr>
            <a:r>
              <a:rPr lang="en-US" dirty="0"/>
              <a:t>The preoperative assessment of an animal’s health status is valuable </a:t>
            </a:r>
          </a:p>
          <a:p>
            <a:pPr lvl="0" algn="l" rtl="0">
              <a:buNone/>
            </a:pPr>
            <a:r>
              <a:rPr lang="en-US" dirty="0" smtClean="0"/>
              <a:t>1. to </a:t>
            </a:r>
            <a:r>
              <a:rPr lang="en-US" dirty="0"/>
              <a:t>acknowledge </a:t>
            </a:r>
            <a:r>
              <a:rPr lang="en-US" dirty="0" err="1"/>
              <a:t>preanesthetic</a:t>
            </a:r>
            <a:r>
              <a:rPr lang="en-US" dirty="0"/>
              <a:t> risks, </a:t>
            </a:r>
          </a:p>
          <a:p>
            <a:pPr lvl="0" algn="l" rtl="0">
              <a:buNone/>
            </a:pPr>
            <a:r>
              <a:rPr lang="en-US" dirty="0" smtClean="0"/>
              <a:t>2. to </a:t>
            </a:r>
            <a:r>
              <a:rPr lang="en-US" dirty="0"/>
              <a:t>identify management priorities </a:t>
            </a:r>
          </a:p>
          <a:p>
            <a:pPr lvl="0" algn="l" rtl="0">
              <a:buNone/>
            </a:pPr>
            <a:r>
              <a:rPr lang="en-US" dirty="0" smtClean="0"/>
              <a:t>3. to </a:t>
            </a:r>
            <a:r>
              <a:rPr lang="en-US" dirty="0"/>
              <a:t>advise clients appropriately prior to anesthesia and surgery</a:t>
            </a:r>
          </a:p>
          <a:p>
            <a:pPr rtl="0">
              <a:buNone/>
            </a:pPr>
            <a:r>
              <a:rPr lang="en-US" dirty="0"/>
              <a:t> </a:t>
            </a:r>
          </a:p>
          <a:p>
            <a:pPr algn="l" rtl="0">
              <a:buNone/>
            </a:pPr>
            <a:endParaRPr lang="ar-IQ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/>
              <a:t>Beneficial effects of NMBA administration during general anesthesia include </a:t>
            </a:r>
            <a:endParaRPr lang="ar-IQ" sz="28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357298"/>
            <a:ext cx="8786842" cy="2614618"/>
          </a:xfrm>
        </p:spPr>
        <p:txBody>
          <a:bodyPr>
            <a:normAutofit fontScale="85000" lnSpcReduction="10000"/>
          </a:bodyPr>
          <a:lstStyle/>
          <a:p>
            <a:pPr lvl="0" algn="l" rtl="0">
              <a:buFont typeface="Wingdings" pitchFamily="2" charset="2"/>
              <a:buChar char="Ø"/>
            </a:pPr>
            <a:r>
              <a:rPr lang="en-US" dirty="0" smtClean="0"/>
              <a:t>facilitation of tracheal intubation</a:t>
            </a:r>
          </a:p>
          <a:p>
            <a:pPr lvl="0" algn="l" rtl="0">
              <a:buFont typeface="Wingdings" pitchFamily="2" charset="2"/>
              <a:buChar char="Ø"/>
            </a:pPr>
            <a:r>
              <a:rPr lang="en-US" dirty="0" smtClean="0"/>
              <a:t>reduction of skeletal muscle tone at light planes of inhalant or </a:t>
            </a:r>
            <a:r>
              <a:rPr lang="en-US" dirty="0" err="1" smtClean="0"/>
              <a:t>injectable</a:t>
            </a:r>
            <a:r>
              <a:rPr lang="en-US" dirty="0" smtClean="0"/>
              <a:t> anesthesia, </a:t>
            </a:r>
          </a:p>
          <a:p>
            <a:pPr lvl="0" algn="l" rtl="0">
              <a:buFont typeface="Wingdings" pitchFamily="2" charset="2"/>
              <a:buChar char="Ø"/>
            </a:pPr>
            <a:r>
              <a:rPr lang="en-US" dirty="0" smtClean="0"/>
              <a:t>prevention of patient movement during delicate ocular, neurologic, or cardiothoracic surgery</a:t>
            </a:r>
          </a:p>
          <a:p>
            <a:pPr algn="l" rtl="0">
              <a:buNone/>
            </a:pPr>
            <a:r>
              <a:rPr lang="en-US" dirty="0" smtClean="0"/>
              <a:t>the use of NMBAs in general veterinary practice is limited.</a:t>
            </a:r>
          </a:p>
          <a:p>
            <a:pPr lvl="0" algn="l" rtl="0">
              <a:buNone/>
            </a:pPr>
            <a:endParaRPr lang="en-US" dirty="0" smtClean="0"/>
          </a:p>
        </p:txBody>
      </p:sp>
      <p:pic>
        <p:nvPicPr>
          <p:cNvPr id="4" name="صورة 3" descr="E:\محاضضرات\32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4130" y="4071942"/>
            <a:ext cx="328990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2" descr="C:\Users\dell\Dropbox\PC\Desktop\iStock_000011663742Lar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4071942"/>
            <a:ext cx="3881438" cy="26199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ar-IQ" b="1" dirty="0" smtClean="0"/>
              <a:t>مهم </a:t>
            </a:r>
            <a:r>
              <a:rPr lang="en-US" b="1" dirty="0" smtClean="0"/>
              <a:t>triad of anesthesia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142984"/>
            <a:ext cx="8929718" cy="4983179"/>
          </a:xfrm>
        </p:spPr>
        <p:txBody>
          <a:bodyPr>
            <a:normAutofit fontScale="92500"/>
          </a:bodyPr>
          <a:lstStyle/>
          <a:p>
            <a:pPr algn="l" rtl="0"/>
            <a:r>
              <a:rPr lang="en-US" dirty="0" smtClean="0"/>
              <a:t>Inhalant anesthetics such as </a:t>
            </a:r>
            <a:r>
              <a:rPr lang="en-US" dirty="0" err="1" smtClean="0"/>
              <a:t>isoflurane</a:t>
            </a:r>
            <a:r>
              <a:rPr lang="en-US" dirty="0" smtClean="0"/>
              <a:t> are complete anesthetics in that they fulfill the ‘</a:t>
            </a:r>
            <a:r>
              <a:rPr lang="en-US" b="1" dirty="0" smtClean="0"/>
              <a:t>triad of anesthesia’; that is, they provide unconsciousness, analgesia, and muscle relaxation</a:t>
            </a:r>
            <a:r>
              <a:rPr lang="en-US" dirty="0" smtClean="0"/>
              <a:t>. All three of these properties are required to permit most invasive surgical procedures.</a:t>
            </a:r>
          </a:p>
          <a:p>
            <a:r>
              <a:rPr lang="ar-IQ" dirty="0" smtClean="0"/>
              <a:t>إن أدوية التخدير المستنشقة مثل </a:t>
            </a:r>
            <a:r>
              <a:rPr lang="ar-IQ" dirty="0" err="1" smtClean="0"/>
              <a:t>الأيزوفلورين</a:t>
            </a:r>
            <a:r>
              <a:rPr lang="ar-IQ" dirty="0" smtClean="0"/>
              <a:t> هي أدوية تخدير كاملة من حيث أنها تحقق "ثالوث التخدير" ؛ أي أنها توفر فقدان الوعي ، والتسكين ، واسترخاء العضلات. كل هذه الخصائص الثلاثة مطلوبة للسماح بمعظم الإجراءات الجراحية الغازية</a:t>
            </a:r>
            <a:endParaRPr lang="en-US" dirty="0" smtClean="0"/>
          </a:p>
          <a:p>
            <a:endParaRPr lang="ar-IQ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1406" y="285728"/>
            <a:ext cx="9001156" cy="6357982"/>
          </a:xfrm>
        </p:spPr>
        <p:txBody>
          <a:bodyPr>
            <a:normAutofit fontScale="92500" lnSpcReduction="20000"/>
          </a:bodyPr>
          <a:lstStyle/>
          <a:p>
            <a:pPr algn="l" rtl="0"/>
            <a:r>
              <a:rPr lang="en-US" dirty="0" smtClean="0"/>
              <a:t>, inhalant anesthetics are very good at producing loss of consciousness at comparatively light planes of anesthesia while substantially deeper </a:t>
            </a:r>
            <a:r>
              <a:rPr lang="en-US" dirty="0" smtClean="0"/>
              <a:t>planes are required to provide analgesia and muscle relaxation</a:t>
            </a:r>
          </a:p>
          <a:p>
            <a:r>
              <a:rPr lang="ar-IQ" dirty="0" smtClean="0"/>
              <a:t>تعتبر أدوية التخدير عن طريق الاستنشاق جيدة جدًا في إحداث فقدان للوعي في مستويات التخدير الخفيفة نسبيًا بينما تتطلب مستويات أعمق إلى حد كبير توفير التسكين واسترخاء العضلات</a:t>
            </a:r>
            <a:endParaRPr lang="en-US" dirty="0" smtClean="0"/>
          </a:p>
          <a:p>
            <a:pPr algn="l" rtl="0"/>
            <a:r>
              <a:rPr lang="en-US" dirty="0" smtClean="0"/>
              <a:t>Unfortunately, deeper planes of inhalant anesthetics are associated with a decrease in cardiovascular function, thus the properties of muscle relaxation and analgesia are accompanied by the adverse effect of reduced cardiovascular performance.</a:t>
            </a:r>
          </a:p>
          <a:p>
            <a:pPr algn="r"/>
            <a:r>
              <a:rPr lang="ar-IQ" dirty="0" smtClean="0"/>
              <a:t>. لسوء الحظ ، ترتبط المستويات العميقة من أدوية التخدير الاستنشاقي بانخفاض في وظائف القلب والأوعية الدموية ، وبالتالي فإن خصائص استرخاء العضلات وتسكين الألم مصحوبة بالتأثير الضار لتقليل أداء القلب والأوعية الدموية.</a:t>
            </a:r>
            <a:endParaRPr lang="en-US" dirty="0" smtClean="0"/>
          </a:p>
          <a:p>
            <a:pPr algn="l" rtl="0"/>
            <a:endParaRPr lang="ar-IQ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643710"/>
          </a:xfrm>
        </p:spPr>
        <p:txBody>
          <a:bodyPr>
            <a:normAutofit fontScale="85000" lnSpcReduction="20000"/>
          </a:bodyPr>
          <a:lstStyle/>
          <a:p>
            <a:pPr algn="l" rtl="0"/>
            <a:r>
              <a:rPr lang="en-US" dirty="0" smtClean="0"/>
              <a:t>Rather than using an inhalant anesthetic to provide all three components of the triad, a safer, smoother anesthetic technique, </a:t>
            </a:r>
            <a:r>
              <a:rPr lang="en-US" b="1" dirty="0" smtClean="0"/>
              <a:t>particularly in patients with cardiovascular compromise, may be one that uses: </a:t>
            </a:r>
          </a:p>
          <a:p>
            <a:pPr algn="l" rtl="0">
              <a:buFont typeface="Wingdings" pitchFamily="2" charset="2"/>
              <a:buChar char="v"/>
            </a:pPr>
            <a:r>
              <a:rPr lang="en-US" b="1" dirty="0" smtClean="0"/>
              <a:t>low concentrations of inhalant anesthetic to provide unconsciousness, </a:t>
            </a:r>
          </a:p>
          <a:p>
            <a:pPr algn="l" rtl="0">
              <a:buFont typeface="Wingdings" pitchFamily="2" charset="2"/>
              <a:buChar char="v"/>
            </a:pPr>
            <a:r>
              <a:rPr lang="en-US" b="1" dirty="0" err="1" smtClean="0"/>
              <a:t>opioids</a:t>
            </a:r>
            <a:r>
              <a:rPr lang="en-US" b="1" dirty="0" smtClean="0"/>
              <a:t> to provide analgesia, and </a:t>
            </a:r>
          </a:p>
          <a:p>
            <a:pPr algn="l" rtl="0">
              <a:buFont typeface="Wingdings" pitchFamily="2" charset="2"/>
              <a:buChar char="v"/>
            </a:pPr>
            <a:r>
              <a:rPr lang="en-US" b="1" dirty="0" smtClean="0"/>
              <a:t>a NMBA to provide muscle relaxation. </a:t>
            </a:r>
          </a:p>
          <a:p>
            <a:pPr algn="l" rtl="0"/>
            <a:endParaRPr lang="en-US" b="1" dirty="0" smtClean="0"/>
          </a:p>
          <a:p>
            <a:pPr algn="l" rtl="0"/>
            <a:r>
              <a:rPr lang="en-US" b="1" dirty="0" smtClean="0"/>
              <a:t>Techniques such as this may be </a:t>
            </a:r>
            <a:r>
              <a:rPr lang="en-US" b="1" dirty="0" smtClean="0">
                <a:solidFill>
                  <a:srgbClr val="FF0000"/>
                </a:solidFill>
              </a:rPr>
              <a:t>termed balanced </a:t>
            </a:r>
            <a:r>
              <a:rPr lang="en-US" b="1" dirty="0" smtClean="0">
                <a:solidFill>
                  <a:srgbClr val="FF0000"/>
                </a:solidFill>
              </a:rPr>
              <a:t>anesthesia</a:t>
            </a:r>
          </a:p>
          <a:p>
            <a:pPr algn="l" rtl="0">
              <a:buNone/>
            </a:pPr>
            <a:r>
              <a:rPr lang="ar-IQ" dirty="0" smtClean="0"/>
              <a:t>.</a:t>
            </a:r>
            <a:endParaRPr lang="en-US" dirty="0" smtClean="0"/>
          </a:p>
          <a:p>
            <a:pPr algn="l" rtl="0"/>
            <a:r>
              <a:rPr lang="en-US" dirty="0" smtClean="0"/>
              <a:t>Balanced anesthesia techniques are frequently chosen because they provide optimal conditions for both the surgeon and the patient</a:t>
            </a:r>
          </a:p>
          <a:p>
            <a:r>
              <a:rPr lang="ar-IQ" dirty="0" smtClean="0"/>
              <a:t>كثيرًا </a:t>
            </a:r>
            <a:r>
              <a:rPr lang="ar-IQ" dirty="0" smtClean="0"/>
              <a:t>ما يتم اختيار تقنيات التخدير المتوازن لأنها توفر الظروف المثلى لكل من الجراح والمريض.</a:t>
            </a:r>
            <a:endParaRPr lang="en-US" dirty="0" smtClean="0"/>
          </a:p>
          <a:p>
            <a:endParaRPr lang="ar-IQ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14282" y="2714620"/>
            <a:ext cx="8229600" cy="1143000"/>
          </a:xfrm>
        </p:spPr>
        <p:txBody>
          <a:bodyPr/>
          <a:lstStyle/>
          <a:p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صورة 3"/>
          <p:cNvPicPr/>
          <p:nvPr/>
        </p:nvPicPr>
        <p:blipFill>
          <a:blip r:embed="rId2"/>
          <a:srcRect l="48679" t="28111" r="9456" b="13518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29510" cy="582594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Individual neuromuscular blocking drugs</a:t>
            </a:r>
            <a:endParaRPr lang="ar-IQ" sz="24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857232"/>
            <a:ext cx="8929718" cy="5715040"/>
          </a:xfrm>
        </p:spPr>
        <p:txBody>
          <a:bodyPr>
            <a:normAutofit fontScale="92500" lnSpcReduction="20000"/>
          </a:bodyPr>
          <a:lstStyle/>
          <a:p>
            <a:pPr algn="l" rtl="0"/>
            <a:r>
              <a:rPr lang="en-US" dirty="0" smtClean="0"/>
              <a:t>The NMBAs are quaternary ammonium compounds designed to mimic the quaternary nitrogen atom of </a:t>
            </a:r>
            <a:r>
              <a:rPr lang="en-US" dirty="0" err="1" smtClean="0"/>
              <a:t>ACh</a:t>
            </a:r>
            <a:r>
              <a:rPr lang="en-US" dirty="0" smtClean="0"/>
              <a:t>. They bind to the cholinergic receptors at the motor endplate as well as to cholinergic receptors located in autonomic ganglia.</a:t>
            </a:r>
          </a:p>
          <a:p>
            <a:r>
              <a:rPr lang="ar-IQ" dirty="0" smtClean="0"/>
              <a:t>أدوية الحصر العصبي العضلي الفردية</a:t>
            </a:r>
            <a:endParaRPr lang="en-US" dirty="0" smtClean="0"/>
          </a:p>
          <a:p>
            <a:r>
              <a:rPr lang="ar-IQ" dirty="0" smtClean="0"/>
              <a:t>إن</a:t>
            </a:r>
            <a:r>
              <a:rPr lang="en-US" dirty="0" smtClean="0"/>
              <a:t> NMBAs </a:t>
            </a:r>
            <a:r>
              <a:rPr lang="ar-IQ" dirty="0" smtClean="0"/>
              <a:t>عبارة عن مركبات </a:t>
            </a:r>
            <a:r>
              <a:rPr lang="ar-IQ" dirty="0" err="1" smtClean="0"/>
              <a:t>أمونيوم</a:t>
            </a:r>
            <a:r>
              <a:rPr lang="ar-IQ" dirty="0" smtClean="0"/>
              <a:t> رباعية مصممة لتقليد ذرة النيتروجين الرباعية لـ</a:t>
            </a:r>
            <a:r>
              <a:rPr lang="en-US" dirty="0" smtClean="0"/>
              <a:t> </a:t>
            </a:r>
            <a:r>
              <a:rPr lang="en-US" dirty="0" err="1" smtClean="0"/>
              <a:t>ACh</a:t>
            </a:r>
            <a:r>
              <a:rPr lang="en-US" dirty="0" smtClean="0"/>
              <a:t>. </a:t>
            </a:r>
            <a:r>
              <a:rPr lang="ar-IQ" dirty="0" smtClean="0"/>
              <a:t>ترتبط بالمستقبلات </a:t>
            </a:r>
            <a:r>
              <a:rPr lang="ar-IQ" dirty="0" err="1" smtClean="0"/>
              <a:t>الكولينية</a:t>
            </a:r>
            <a:r>
              <a:rPr lang="ar-IQ" dirty="0" smtClean="0"/>
              <a:t> في اللوح الحركي وكذلك بالمستقبلات </a:t>
            </a:r>
            <a:r>
              <a:rPr lang="ar-IQ" dirty="0" err="1" smtClean="0"/>
              <a:t>الكولينية</a:t>
            </a:r>
            <a:r>
              <a:rPr lang="ar-IQ" dirty="0" smtClean="0"/>
              <a:t> الموجودة في العقد اللاإرادية</a:t>
            </a:r>
            <a:r>
              <a:rPr lang="en-US" dirty="0" smtClean="0"/>
              <a:t>.</a:t>
            </a:r>
            <a:endParaRPr lang="ar-IQ" dirty="0" smtClean="0"/>
          </a:p>
          <a:p>
            <a:pPr algn="l" rtl="0"/>
            <a:r>
              <a:rPr lang="en-US" b="1" dirty="0" err="1" smtClean="0"/>
              <a:t>Succinylcholine</a:t>
            </a:r>
            <a:endParaRPr lang="en-US" dirty="0" smtClean="0"/>
          </a:p>
          <a:p>
            <a:pPr algn="l" rtl="0"/>
            <a:r>
              <a:rPr lang="en-US" dirty="0" err="1" smtClean="0"/>
              <a:t>Succinylcholine</a:t>
            </a:r>
            <a:r>
              <a:rPr lang="en-US" dirty="0" smtClean="0"/>
              <a:t> is currently the only depolarizing NMBA used clinically in veterinary medicine.</a:t>
            </a:r>
          </a:p>
          <a:p>
            <a:r>
              <a:rPr lang="ar-IQ" dirty="0" smtClean="0"/>
              <a:t>حاليا هو</a:t>
            </a:r>
            <a:r>
              <a:rPr lang="en-US" dirty="0" smtClean="0"/>
              <a:t> NMBA </a:t>
            </a:r>
            <a:r>
              <a:rPr lang="ar-IQ" dirty="0" smtClean="0"/>
              <a:t>الوحيد المزيل للاستقطاب المستخدم </a:t>
            </a:r>
            <a:r>
              <a:rPr lang="ar-IQ" dirty="0" err="1" smtClean="0"/>
              <a:t>سريريا</a:t>
            </a:r>
            <a:r>
              <a:rPr lang="ar-IQ" dirty="0" smtClean="0"/>
              <a:t> في الطب البيطري</a:t>
            </a:r>
            <a:r>
              <a:rPr lang="en-US" dirty="0" smtClean="0"/>
              <a:t>.</a:t>
            </a:r>
          </a:p>
          <a:p>
            <a:pPr algn="l" rtl="0"/>
            <a:endParaRPr lang="en-US" dirty="0" smtClean="0"/>
          </a:p>
          <a:p>
            <a:endParaRPr lang="ar-IQ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1026" name="Picture 2" descr="كيفية المذاكرة الصحيحة وتنظيم الوقت | مجلة البرونزية"/>
          <p:cNvPicPr>
            <a:picLocks noChangeAspect="1" noChangeArrowheads="1"/>
          </p:cNvPicPr>
          <p:nvPr/>
        </p:nvPicPr>
        <p:blipFill>
          <a:blip r:embed="rId2"/>
          <a:srcRect l="4884" r="6227"/>
          <a:stretch>
            <a:fillRect/>
          </a:stretch>
        </p:blipFill>
        <p:spPr bwMode="auto">
          <a:xfrm>
            <a:off x="0" y="1"/>
            <a:ext cx="914399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32" y="-24"/>
            <a:ext cx="5186370" cy="654032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Patient health assessment</a:t>
            </a:r>
            <a:endParaRPr lang="ar-IQ" sz="36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1480" y="714356"/>
            <a:ext cx="8686800" cy="2071702"/>
          </a:xfrm>
        </p:spPr>
        <p:txBody>
          <a:bodyPr>
            <a:normAutofit fontScale="92500" lnSpcReduction="10000"/>
          </a:bodyPr>
          <a:lstStyle/>
          <a:p>
            <a:pPr marL="514350" indent="-514350" algn="l" rtl="0">
              <a:buAutoNum type="arabicPeriod"/>
            </a:pPr>
            <a:r>
              <a:rPr lang="en-US" dirty="0" smtClean="0"/>
              <a:t>Pre‐existing </a:t>
            </a:r>
            <a:r>
              <a:rPr lang="en-US" dirty="0"/>
              <a:t>cardiopulmonary </a:t>
            </a:r>
            <a:r>
              <a:rPr lang="en-US" dirty="0" smtClean="0"/>
              <a:t>pathology</a:t>
            </a:r>
          </a:p>
          <a:p>
            <a:pPr marL="514350" indent="-514350" algn="l" rtl="0">
              <a:buAutoNum type="arabicPeriod"/>
            </a:pPr>
            <a:r>
              <a:rPr lang="en-US" b="1" dirty="0"/>
              <a:t>Hematologic and biochemical abnormalities</a:t>
            </a:r>
            <a:r>
              <a:rPr lang="en-US" dirty="0"/>
              <a:t> </a:t>
            </a:r>
            <a:endParaRPr lang="en-US" dirty="0" smtClean="0"/>
          </a:p>
          <a:p>
            <a:pPr marL="514350" indent="-514350" algn="l" rtl="0">
              <a:buAutoNum type="arabicPeriod"/>
            </a:pPr>
            <a:r>
              <a:rPr lang="en-US" b="1" dirty="0"/>
              <a:t>Renal disease</a:t>
            </a:r>
            <a:r>
              <a:rPr lang="en-US" dirty="0"/>
              <a:t> </a:t>
            </a:r>
            <a:endParaRPr lang="en-US" dirty="0" smtClean="0"/>
          </a:p>
          <a:p>
            <a:pPr marL="514350" indent="-514350" algn="l" rtl="0">
              <a:buAutoNum type="arabicPeriod"/>
            </a:pPr>
            <a:r>
              <a:rPr lang="en-US" dirty="0"/>
              <a:t>Neurologic disease </a:t>
            </a:r>
            <a:endParaRPr lang="ar-IQ" dirty="0"/>
          </a:p>
        </p:txBody>
      </p:sp>
      <p:pic>
        <p:nvPicPr>
          <p:cNvPr id="24578" name="Picture 2" descr="Wellness Examination In Dogs | VCA Animal Hospital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894" y="2973559"/>
            <a:ext cx="6215106" cy="38844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32" y="-24"/>
            <a:ext cx="7115196" cy="725470"/>
          </a:xfrm>
        </p:spPr>
        <p:txBody>
          <a:bodyPr>
            <a:normAutofit fontScale="90000"/>
          </a:bodyPr>
          <a:lstStyle/>
          <a:p>
            <a:pPr algn="l" rtl="0"/>
            <a:r>
              <a:rPr lang="en-US" sz="3100" b="1" dirty="0" smtClean="0"/>
              <a:t>1. </a:t>
            </a:r>
            <a:r>
              <a:rPr lang="en-US" sz="3200" b="1" dirty="0" smtClean="0"/>
              <a:t>Pre‐existing cardiopulmonary pathology</a:t>
            </a:r>
            <a:endParaRPr lang="ar-IQ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1438" y="785794"/>
            <a:ext cx="8929718" cy="3357586"/>
          </a:xfrm>
        </p:spPr>
        <p:txBody>
          <a:bodyPr>
            <a:normAutofit fontScale="92500" lnSpcReduction="20000"/>
          </a:bodyPr>
          <a:lstStyle/>
          <a:p>
            <a:pPr algn="l" rtl="0">
              <a:buNone/>
            </a:pPr>
            <a:r>
              <a:rPr lang="en-US" b="1" dirty="0"/>
              <a:t>Anesthetic agents </a:t>
            </a:r>
            <a:r>
              <a:rPr lang="en-US" dirty="0"/>
              <a:t>cause </a:t>
            </a:r>
            <a:r>
              <a:rPr lang="en-US" b="1" dirty="0"/>
              <a:t>cardiopulmonary depression </a:t>
            </a:r>
            <a:r>
              <a:rPr lang="en-US" dirty="0"/>
              <a:t>and the presence of </a:t>
            </a:r>
            <a:r>
              <a:rPr lang="en-US" b="1" dirty="0"/>
              <a:t>pre‐existing pathology </a:t>
            </a:r>
            <a:r>
              <a:rPr lang="en-US" dirty="0"/>
              <a:t>is likely to predispose to greater anesthetic‐induced physiologic </a:t>
            </a:r>
            <a:r>
              <a:rPr lang="en-US" dirty="0" smtClean="0"/>
              <a:t>disturbance and may considered  </a:t>
            </a:r>
            <a:r>
              <a:rPr lang="en-US" dirty="0"/>
              <a:t>as </a:t>
            </a:r>
            <a:r>
              <a:rPr lang="en-US" b="1" dirty="0"/>
              <a:t>anesthetic‐related </a:t>
            </a:r>
            <a:r>
              <a:rPr lang="en-US" b="1" dirty="0" smtClean="0"/>
              <a:t>mortality</a:t>
            </a:r>
          </a:p>
          <a:p>
            <a:pPr algn="r">
              <a:buNone/>
            </a:pPr>
            <a:r>
              <a:rPr lang="ar-IQ" dirty="0" smtClean="0"/>
              <a:t>تسبب عوامل التخدير الاكتئاب القلبي الرئوي ومن المرجح أن يؤدي وجود أمراض موجودة مسبقًا إلى حدوث اضطرابات فسيولوجية ناتجة عن التخدير وقد تعتبر بمثابة وفيات مرتبطة </a:t>
            </a:r>
            <a:r>
              <a:rPr lang="ar-IQ" dirty="0" smtClean="0"/>
              <a:t>بالتخدير</a:t>
            </a:r>
            <a:endParaRPr lang="en-US" dirty="0"/>
          </a:p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endParaRPr lang="ar-IQ" dirty="0"/>
          </a:p>
        </p:txBody>
      </p:sp>
      <p:pic>
        <p:nvPicPr>
          <p:cNvPr id="4" name="صورة 3" descr="Opioids, Sedatives, and the Risk for Cardiopulmonary and Respiratory Arrest  - Clinical Pain Advisor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18" y="3929066"/>
            <a:ext cx="3352814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-32" y="46045"/>
            <a:ext cx="5429288" cy="3811583"/>
          </a:xfrm>
        </p:spPr>
        <p:txBody>
          <a:bodyPr>
            <a:normAutofit fontScale="85000" lnSpcReduction="20000"/>
          </a:bodyPr>
          <a:lstStyle/>
          <a:p>
            <a:pPr lvl="0" algn="l" rtl="0">
              <a:buNone/>
            </a:pPr>
            <a:r>
              <a:rPr lang="en-US" b="1" dirty="0" smtClean="0"/>
              <a:t>2.  </a:t>
            </a:r>
            <a:r>
              <a:rPr lang="en-US" b="1" dirty="0" smtClean="0"/>
              <a:t>Hematologic and biochemical abnormalities</a:t>
            </a:r>
            <a:r>
              <a:rPr lang="en-US" dirty="0" smtClean="0"/>
              <a:t> In particular,</a:t>
            </a:r>
          </a:p>
          <a:p>
            <a:pPr marL="514350" lvl="0" indent="-514350" algn="l" rtl="0">
              <a:buAutoNum type="alphaLcPeriod"/>
            </a:pPr>
            <a:r>
              <a:rPr lang="en-US" b="1" dirty="0" smtClean="0"/>
              <a:t>anemia </a:t>
            </a:r>
            <a:r>
              <a:rPr lang="en-US" dirty="0" smtClean="0"/>
              <a:t>will reduce </a:t>
            </a:r>
            <a:r>
              <a:rPr lang="en-US" dirty="0" err="1" smtClean="0"/>
              <a:t>oxygencarrying</a:t>
            </a:r>
            <a:r>
              <a:rPr lang="en-US" dirty="0" smtClean="0"/>
              <a:t> capacity and predispose to </a:t>
            </a:r>
            <a:r>
              <a:rPr lang="en-US" b="1" dirty="0" smtClean="0"/>
              <a:t>hypoxia</a:t>
            </a:r>
            <a:r>
              <a:rPr lang="en-US" dirty="0" smtClean="0"/>
              <a:t>, and </a:t>
            </a:r>
          </a:p>
          <a:p>
            <a:pPr marL="514350" lvl="0" indent="-514350" algn="l" rtl="0">
              <a:buAutoNum type="alphaLcPeriod"/>
            </a:pPr>
            <a:r>
              <a:rPr lang="en-US" b="1" dirty="0" err="1" smtClean="0"/>
              <a:t>hypoproteinemia</a:t>
            </a:r>
            <a:r>
              <a:rPr lang="en-US" b="1" dirty="0" smtClean="0"/>
              <a:t> </a:t>
            </a:r>
            <a:r>
              <a:rPr lang="en-US" dirty="0" smtClean="0"/>
              <a:t>has been theorized to increase the response of the patient to highly protein‐bound drugs and result </a:t>
            </a:r>
            <a:r>
              <a:rPr lang="en-US" b="1" dirty="0" smtClean="0"/>
              <a:t>in relative overdose</a:t>
            </a:r>
            <a:r>
              <a:rPr lang="en-US" dirty="0" smtClean="0"/>
              <a:t>. </a:t>
            </a:r>
          </a:p>
        </p:txBody>
      </p:sp>
      <p:pic>
        <p:nvPicPr>
          <p:cNvPr id="39938" name="Picture 2" descr="عد دموي شامل - ويكيبيديا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84938" y="0"/>
            <a:ext cx="3759062" cy="3851309"/>
          </a:xfrm>
          <a:prstGeom prst="rect">
            <a:avLst/>
          </a:prstGeom>
          <a:noFill/>
        </p:spPr>
      </p:pic>
      <p:sp>
        <p:nvSpPr>
          <p:cNvPr id="5" name="مستطيل 4"/>
          <p:cNvSpPr/>
          <p:nvPr/>
        </p:nvSpPr>
        <p:spPr>
          <a:xfrm>
            <a:off x="214282" y="4000504"/>
            <a:ext cx="87154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buNone/>
            </a:pPr>
            <a:r>
              <a:rPr lang="en-US" sz="2400" b="1" dirty="0" smtClean="0"/>
              <a:t>the laboratory   biochemical or hematologic results are useful for </a:t>
            </a:r>
          </a:p>
          <a:p>
            <a:pPr lvl="0" algn="l" rtl="0">
              <a:buNone/>
            </a:pPr>
            <a:r>
              <a:rPr lang="en-US" sz="2400" dirty="0" smtClean="0"/>
              <a:t>a. identifying that  surgery should be  postponed</a:t>
            </a:r>
            <a:r>
              <a:rPr lang="ar-SA" sz="2400" dirty="0" smtClean="0"/>
              <a:t>  </a:t>
            </a:r>
            <a:endParaRPr lang="en-US" sz="2400" dirty="0" smtClean="0"/>
          </a:p>
          <a:p>
            <a:pPr lvl="0" algn="l" rtl="0">
              <a:buNone/>
            </a:pPr>
            <a:r>
              <a:rPr lang="en-US" sz="2400" dirty="0" smtClean="0"/>
              <a:t>b. Changing anesthetic protocol</a:t>
            </a:r>
            <a:r>
              <a:rPr lang="ar-SA" sz="2400" dirty="0" smtClean="0"/>
              <a:t>, </a:t>
            </a:r>
            <a:endParaRPr lang="en-US" sz="2400" dirty="0" smtClean="0"/>
          </a:p>
          <a:p>
            <a:pPr lvl="0" algn="l" rtl="0">
              <a:buNone/>
            </a:pPr>
            <a:r>
              <a:rPr lang="en-US" sz="2400" dirty="0" smtClean="0"/>
              <a:t>c. undiagnosed pathology may be detected prior to anesthesia using ‘routine’ screening may </a:t>
            </a:r>
            <a:r>
              <a:rPr lang="en-US" sz="2400" dirty="0" err="1" smtClean="0"/>
              <a:t>usefull</a:t>
            </a:r>
            <a:r>
              <a:rPr lang="en-US" sz="2400" dirty="0" smtClean="0"/>
              <a:t> for whether the owner decides to proceed with anesthesia/surgery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14282" y="214290"/>
            <a:ext cx="4929222" cy="6357982"/>
          </a:xfrm>
        </p:spPr>
        <p:txBody>
          <a:bodyPr>
            <a:normAutofit/>
          </a:bodyPr>
          <a:lstStyle/>
          <a:p>
            <a:pPr lvl="0" algn="l" rtl="0">
              <a:buNone/>
            </a:pPr>
            <a:r>
              <a:rPr lang="en-US" b="1" dirty="0" smtClean="0"/>
              <a:t>3</a:t>
            </a:r>
            <a:r>
              <a:rPr lang="en-US" b="1" dirty="0" smtClean="0"/>
              <a:t>. Renal disease</a:t>
            </a:r>
            <a:r>
              <a:rPr lang="en-US" dirty="0" smtClean="0"/>
              <a:t> is also </a:t>
            </a:r>
            <a:r>
              <a:rPr lang="en-US" dirty="0" smtClean="0"/>
              <a:t>important, if </a:t>
            </a:r>
            <a:r>
              <a:rPr lang="en-US" b="1" dirty="0" smtClean="0"/>
              <a:t>dehydration or uremia</a:t>
            </a:r>
            <a:r>
              <a:rPr lang="en-US" dirty="0" smtClean="0"/>
              <a:t> is </a:t>
            </a:r>
            <a:r>
              <a:rPr lang="en-US" dirty="0" smtClean="0"/>
              <a:t>present</a:t>
            </a:r>
          </a:p>
          <a:p>
            <a:pPr lvl="0" algn="l" rtl="0">
              <a:buNone/>
            </a:pPr>
            <a:endParaRPr lang="en-US" dirty="0" smtClean="0"/>
          </a:p>
          <a:p>
            <a:pPr lvl="0" algn="l" rtl="0">
              <a:buNone/>
            </a:pPr>
            <a:endParaRPr lang="en-US" dirty="0" smtClean="0"/>
          </a:p>
          <a:p>
            <a:pPr algn="l" rtl="0">
              <a:buNone/>
            </a:pPr>
            <a:r>
              <a:rPr lang="en-US" dirty="0" smtClean="0"/>
              <a:t>4. </a:t>
            </a:r>
            <a:r>
              <a:rPr lang="en-US" b="1" dirty="0" smtClean="0"/>
              <a:t>Neurologic disease </a:t>
            </a:r>
            <a:r>
              <a:rPr lang="en-US" dirty="0" smtClean="0"/>
              <a:t>the </a:t>
            </a:r>
            <a:r>
              <a:rPr lang="en-US" dirty="0" smtClean="0"/>
              <a:t>occurrence of postoperative </a:t>
            </a:r>
            <a:r>
              <a:rPr lang="en-US" b="1" dirty="0" smtClean="0"/>
              <a:t>seizures, increased sensitivity to anesthetics</a:t>
            </a:r>
          </a:p>
          <a:p>
            <a:pPr lvl="0" algn="l" rtl="0">
              <a:buNone/>
            </a:pPr>
            <a:endParaRPr lang="en-US" dirty="0"/>
          </a:p>
          <a:p>
            <a:pPr algn="l" rtl="0"/>
            <a:endParaRPr lang="ar-IQ" dirty="0"/>
          </a:p>
        </p:txBody>
      </p:sp>
      <p:pic>
        <p:nvPicPr>
          <p:cNvPr id="22530" name="Picture 2" descr="Kidney Diseases - Creative Biolab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80060" y="214290"/>
            <a:ext cx="3949658" cy="2857520"/>
          </a:xfrm>
          <a:prstGeom prst="rect">
            <a:avLst/>
          </a:prstGeom>
          <a:noFill/>
        </p:spPr>
      </p:pic>
      <p:pic>
        <p:nvPicPr>
          <p:cNvPr id="22532" name="Picture 4" descr="9 Neurological Disorders You Need to Know - Regional Neurological Associat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643315"/>
            <a:ext cx="4429124" cy="24541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86370" cy="72547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Morbidity and mortality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1406" y="1000108"/>
            <a:ext cx="8929718" cy="5572164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Nonfatal </a:t>
            </a:r>
            <a:r>
              <a:rPr lang="en-US" dirty="0"/>
              <a:t>complications tend to occur more frequently than mortal events</a:t>
            </a:r>
            <a:r>
              <a:rPr lang="en-US" dirty="0" smtClean="0"/>
              <a:t>.</a:t>
            </a:r>
          </a:p>
          <a:p>
            <a:pPr algn="l" rtl="0">
              <a:buNone/>
            </a:pPr>
            <a:r>
              <a:rPr lang="en-US" b="1" dirty="0"/>
              <a:t>Small animal anesthesia </a:t>
            </a:r>
            <a:r>
              <a:rPr lang="en-US" b="1" dirty="0" smtClean="0"/>
              <a:t>morbidity: </a:t>
            </a:r>
          </a:p>
          <a:p>
            <a:pPr algn="l" rtl="0"/>
            <a:r>
              <a:rPr lang="en-US" b="1" dirty="0" smtClean="0"/>
              <a:t>are </a:t>
            </a:r>
            <a:r>
              <a:rPr lang="en-US" dirty="0"/>
              <a:t>non‐fatal </a:t>
            </a:r>
            <a:r>
              <a:rPr lang="en-US" dirty="0" smtClean="0"/>
              <a:t>complications which include </a:t>
            </a:r>
            <a:endParaRPr lang="en-US" dirty="0" smtClean="0"/>
          </a:p>
          <a:p>
            <a:pPr marL="514350" indent="-514350" algn="l" rtl="0">
              <a:buAutoNum type="arabicPeriod"/>
            </a:pPr>
            <a:r>
              <a:rPr lang="en-US" dirty="0" smtClean="0"/>
              <a:t>Respiratory complications</a:t>
            </a:r>
            <a:r>
              <a:rPr lang="en-US" b="1" dirty="0" smtClean="0"/>
              <a:t> </a:t>
            </a:r>
          </a:p>
          <a:p>
            <a:pPr marL="514350" indent="-514350" algn="l" rtl="0">
              <a:buAutoNum type="arabicPeriod"/>
            </a:pPr>
            <a:r>
              <a:rPr lang="en-US" dirty="0"/>
              <a:t>cardiovascular complications </a:t>
            </a:r>
            <a:endParaRPr lang="en-US" dirty="0" smtClean="0"/>
          </a:p>
          <a:p>
            <a:pPr marL="514350" indent="-514350" algn="l" rtl="0">
              <a:buAutoNum type="arabicPeriod"/>
            </a:pPr>
            <a:r>
              <a:rPr lang="en-US" dirty="0" smtClean="0"/>
              <a:t>gastrointestinal</a:t>
            </a:r>
            <a:r>
              <a:rPr lang="en-US" dirty="0"/>
              <a:t>, </a:t>
            </a:r>
            <a:endParaRPr lang="en-US" dirty="0" smtClean="0"/>
          </a:p>
          <a:p>
            <a:pPr marL="514350" indent="-514350" algn="l" rtl="0">
              <a:buAutoNum type="arabicPeriod"/>
            </a:pPr>
            <a:r>
              <a:rPr lang="en-US" dirty="0" smtClean="0"/>
              <a:t>thermoregulatory</a:t>
            </a:r>
            <a:r>
              <a:rPr lang="en-US" dirty="0"/>
              <a:t>, </a:t>
            </a:r>
            <a:endParaRPr lang="en-US" dirty="0" smtClean="0"/>
          </a:p>
          <a:p>
            <a:pPr marL="514350" indent="-514350" algn="l" rtl="0">
              <a:buAutoNum type="arabicPeriod"/>
            </a:pPr>
            <a:r>
              <a:rPr lang="en-US" dirty="0"/>
              <a:t>Poor </a:t>
            </a:r>
            <a:r>
              <a:rPr lang="en-US" dirty="0" smtClean="0"/>
              <a:t>recoveries</a:t>
            </a:r>
            <a:endParaRPr lang="en-US" dirty="0"/>
          </a:p>
          <a:p>
            <a:pPr algn="l" rtl="0"/>
            <a:endParaRPr lang="ar-IQ" dirty="0"/>
          </a:p>
        </p:txBody>
      </p:sp>
      <p:sp>
        <p:nvSpPr>
          <p:cNvPr id="21506" name="AutoShape 2" descr="Minimizing the Risks of Anesthesia in Dogs | Preventive Vet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sp>
        <p:nvSpPr>
          <p:cNvPr id="21508" name="AutoShape 4" descr="Minimizing the Risks of Anesthesia in Dogs | Preventive Vet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pic>
        <p:nvPicPr>
          <p:cNvPr id="6" name="صورة 5" descr="Minimizing the Risks of Anesthesia in Dogs | Preventive Vet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7" y="4357694"/>
            <a:ext cx="3714744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14282" y="285728"/>
            <a:ext cx="5857916" cy="6357982"/>
          </a:xfrm>
        </p:spPr>
        <p:txBody>
          <a:bodyPr>
            <a:normAutofit fontScale="85000" lnSpcReduction="20000"/>
          </a:bodyPr>
          <a:lstStyle/>
          <a:p>
            <a:pPr marL="514350" lvl="0" indent="-514350" algn="l" rtl="0">
              <a:buAutoNum type="arabicPeriod"/>
            </a:pPr>
            <a:r>
              <a:rPr lang="en-US" b="1" dirty="0" smtClean="0"/>
              <a:t>Respiratory </a:t>
            </a:r>
            <a:r>
              <a:rPr lang="en-US" b="1" dirty="0"/>
              <a:t>complications </a:t>
            </a:r>
            <a:r>
              <a:rPr lang="en-US" dirty="0"/>
              <a:t>included respiratory depression or apnea, respiratory distress, and difficulty with intubation,  hypoventilation and </a:t>
            </a:r>
            <a:r>
              <a:rPr lang="en-US" dirty="0" err="1"/>
              <a:t>hypercapnia</a:t>
            </a:r>
            <a:r>
              <a:rPr lang="en-US" dirty="0"/>
              <a:t>  and hypoxemia , occasionally airway </a:t>
            </a:r>
            <a:r>
              <a:rPr lang="en-US" dirty="0" smtClean="0"/>
              <a:t>compromise</a:t>
            </a:r>
          </a:p>
          <a:p>
            <a:pPr marL="514350" indent="-514350" algn="r">
              <a:buNone/>
            </a:pPr>
            <a:r>
              <a:rPr lang="ar-SA" dirty="0"/>
              <a:t>تضمنت المضاعفات التنفسية تثبيط الجهاز التنفسي أو انقطاع النفس ، وضيق التنفس ، وصعوبة </a:t>
            </a:r>
            <a:r>
              <a:rPr lang="ar-SA" dirty="0" err="1"/>
              <a:t>التنبيب</a:t>
            </a:r>
            <a:r>
              <a:rPr lang="ar-SA" dirty="0"/>
              <a:t> ، ونقص التهوية ، وفرط ثنائي أكسيد الكربون في الدم ، ونقص </a:t>
            </a:r>
            <a:r>
              <a:rPr lang="ar-SA" dirty="0" err="1"/>
              <a:t>الأكسجة</a:t>
            </a:r>
            <a:r>
              <a:rPr lang="ar-SA" dirty="0"/>
              <a:t> في الدم ، وفي بعض الأحيان اختلال في مجرى </a:t>
            </a:r>
            <a:r>
              <a:rPr lang="ar-SA" dirty="0" smtClean="0"/>
              <a:t>الهواء</a:t>
            </a:r>
            <a:endParaRPr lang="ar-IQ" dirty="0" smtClean="0"/>
          </a:p>
          <a:p>
            <a:pPr marL="514350" lvl="0" indent="-514350" algn="l" rtl="0">
              <a:buNone/>
            </a:pPr>
            <a:r>
              <a:rPr lang="en-US" dirty="0" smtClean="0"/>
              <a:t>2. </a:t>
            </a:r>
            <a:r>
              <a:rPr lang="en-US" b="1" dirty="0"/>
              <a:t>cardiovascular complications </a:t>
            </a:r>
            <a:r>
              <a:rPr lang="en-US" dirty="0"/>
              <a:t>were hypotension  and cardiac arrhythmias notably </a:t>
            </a:r>
            <a:r>
              <a:rPr lang="en-US" dirty="0" err="1"/>
              <a:t>bradycardia</a:t>
            </a:r>
            <a:endParaRPr lang="en-US" dirty="0"/>
          </a:p>
          <a:p>
            <a:pPr marL="514350" indent="-514350" algn="r">
              <a:buNone/>
            </a:pPr>
            <a:r>
              <a:rPr lang="ar-IQ" dirty="0"/>
              <a:t>كانت مضاعفات القلب والأوعية الدموية هي انخفاض ضغط الدم وعدم انتظام ضربات القلب بشكل خاص بطء القلب</a:t>
            </a:r>
            <a:endParaRPr lang="en-US" dirty="0"/>
          </a:p>
          <a:p>
            <a:pPr marL="514350" indent="-514350" algn="l" rtl="0">
              <a:buNone/>
            </a:pPr>
            <a:endParaRPr lang="en-US" dirty="0"/>
          </a:p>
          <a:p>
            <a:pPr marL="514350" lvl="0" indent="-514350" algn="l" rtl="0">
              <a:buNone/>
            </a:pPr>
            <a:endParaRPr lang="en-US" dirty="0"/>
          </a:p>
          <a:p>
            <a:pPr algn="l" rtl="0"/>
            <a:endParaRPr lang="ar-IQ" dirty="0"/>
          </a:p>
        </p:txBody>
      </p:sp>
      <p:sp>
        <p:nvSpPr>
          <p:cNvPr id="20482" name="AutoShape 2" descr="Canine Infectious Respiratory Disease Complex (CIRDC)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pic>
        <p:nvPicPr>
          <p:cNvPr id="20483" name="Picture 3" descr="C:\Users\dell\Dropbox\PC\Desktop\download (1).jpg"/>
          <p:cNvPicPr>
            <a:picLocks noChangeAspect="1" noChangeArrowheads="1"/>
          </p:cNvPicPr>
          <p:nvPr/>
        </p:nvPicPr>
        <p:blipFill>
          <a:blip r:embed="rId2"/>
          <a:srcRect t="27272"/>
          <a:stretch>
            <a:fillRect/>
          </a:stretch>
        </p:blipFill>
        <p:spPr bwMode="auto">
          <a:xfrm>
            <a:off x="6143636" y="642918"/>
            <a:ext cx="3036084" cy="1714512"/>
          </a:xfrm>
          <a:prstGeom prst="rect">
            <a:avLst/>
          </a:prstGeom>
          <a:noFill/>
        </p:spPr>
      </p:pic>
      <p:pic>
        <p:nvPicPr>
          <p:cNvPr id="5" name="صورة 4" descr="Dilated Cardiomyopathy (DCM) in dogs | Veterinary Teaching Hospital |  Washington State University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480" y="4714860"/>
            <a:ext cx="285752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1406" y="142852"/>
            <a:ext cx="6072230" cy="6715148"/>
          </a:xfrm>
        </p:spPr>
        <p:txBody>
          <a:bodyPr>
            <a:normAutofit lnSpcReduction="10000"/>
          </a:bodyPr>
          <a:lstStyle/>
          <a:p>
            <a:pPr lvl="0" algn="l" rtl="0">
              <a:buNone/>
            </a:pPr>
            <a:r>
              <a:rPr lang="en-US" dirty="0" smtClean="0"/>
              <a:t>3.</a:t>
            </a:r>
            <a:r>
              <a:rPr lang="en-US" b="1" dirty="0" smtClean="0"/>
              <a:t> Regurgitation </a:t>
            </a:r>
            <a:r>
              <a:rPr lang="en-US" dirty="0"/>
              <a:t>was the most frequently documented </a:t>
            </a:r>
            <a:r>
              <a:rPr lang="en-US" dirty="0" err="1"/>
              <a:t>perioperative</a:t>
            </a:r>
            <a:r>
              <a:rPr lang="en-US" dirty="0"/>
              <a:t> gastrointestinal complication. </a:t>
            </a:r>
          </a:p>
          <a:p>
            <a:pPr algn="l" rtl="0"/>
            <a:r>
              <a:rPr lang="en-US" dirty="0" smtClean="0"/>
              <a:t>The </a:t>
            </a:r>
            <a:r>
              <a:rPr lang="en-US" dirty="0"/>
              <a:t>risk of </a:t>
            </a:r>
            <a:r>
              <a:rPr lang="en-US" dirty="0" err="1"/>
              <a:t>gastroesophageal</a:t>
            </a:r>
            <a:r>
              <a:rPr lang="en-US" dirty="0"/>
              <a:t> reflux, which may result in </a:t>
            </a:r>
            <a:r>
              <a:rPr lang="en-US" dirty="0" smtClean="0"/>
              <a:t>esophageal </a:t>
            </a:r>
            <a:r>
              <a:rPr lang="en-US" dirty="0"/>
              <a:t>mucosa </a:t>
            </a:r>
            <a:r>
              <a:rPr lang="en-US" dirty="0" smtClean="0"/>
              <a:t>injury</a:t>
            </a:r>
          </a:p>
          <a:p>
            <a:pPr algn="l" rtl="0">
              <a:buNone/>
            </a:pPr>
            <a:r>
              <a:rPr lang="en-US" dirty="0" smtClean="0"/>
              <a:t>4. </a:t>
            </a:r>
            <a:r>
              <a:rPr lang="en-US" b="1" dirty="0" smtClean="0"/>
              <a:t>Hypothermia</a:t>
            </a:r>
            <a:r>
              <a:rPr lang="en-US" dirty="0" smtClean="0"/>
              <a:t>, </a:t>
            </a:r>
            <a:r>
              <a:rPr lang="en-US" dirty="0"/>
              <a:t>was a particularly common </a:t>
            </a:r>
            <a:r>
              <a:rPr lang="en-US" dirty="0" smtClean="0"/>
              <a:t>complication. </a:t>
            </a:r>
            <a:endParaRPr lang="en-US" dirty="0" smtClean="0"/>
          </a:p>
          <a:p>
            <a:pPr algn="l" rtl="0">
              <a:buNone/>
            </a:pPr>
            <a:endParaRPr lang="en-US" dirty="0" smtClean="0"/>
          </a:p>
          <a:p>
            <a:pPr lvl="0" algn="l" rtl="0">
              <a:buNone/>
            </a:pPr>
            <a:r>
              <a:rPr lang="en-US" dirty="0" smtClean="0"/>
              <a:t>5</a:t>
            </a:r>
            <a:r>
              <a:rPr lang="en-US" b="1" dirty="0" smtClean="0"/>
              <a:t>. </a:t>
            </a:r>
            <a:r>
              <a:rPr lang="en-US" b="1" dirty="0" smtClean="0"/>
              <a:t>Poor recoveries </a:t>
            </a:r>
            <a:r>
              <a:rPr lang="en-US" dirty="0" smtClean="0"/>
              <a:t>have </a:t>
            </a:r>
            <a:r>
              <a:rPr lang="en-US" dirty="0"/>
              <a:t>also been documented, often recorded as prolonged return to consciousness. </a:t>
            </a:r>
          </a:p>
          <a:p>
            <a:endParaRPr lang="ar-IQ" dirty="0"/>
          </a:p>
        </p:txBody>
      </p:sp>
      <p:pic>
        <p:nvPicPr>
          <p:cNvPr id="4" name="صورة 3" descr="Acid Reflux in Dogs"/>
          <p:cNvPicPr/>
          <p:nvPr/>
        </p:nvPicPr>
        <p:blipFill>
          <a:blip r:embed="rId2"/>
          <a:srcRect r="25582"/>
          <a:stretch>
            <a:fillRect/>
          </a:stretch>
        </p:blipFill>
        <p:spPr bwMode="auto">
          <a:xfrm>
            <a:off x="6143636" y="214290"/>
            <a:ext cx="3000364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صورة 4" descr="Hypothermia In Dogs: Symptoms, Causes, &amp; Treatments - DogTime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3214686"/>
            <a:ext cx="3000364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صورة 5" descr="Dog Anesthesia Side Effects: What to Know | Canna-Pet®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5143512"/>
            <a:ext cx="3000365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655</TotalTime>
  <Words>1628</Words>
  <Application>Microsoft Office PowerPoint</Application>
  <PresentationFormat>عرض على الشاشة (3:4)‏</PresentationFormat>
  <Paragraphs>144</Paragraphs>
  <Slides>26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26</vt:i4>
      </vt:variant>
    </vt:vector>
  </HeadingPairs>
  <TitlesOfParts>
    <vt:vector size="27" baseType="lpstr">
      <vt:lpstr>سمة Office</vt:lpstr>
      <vt:lpstr>Anesthetic risk assessment</vt:lpstr>
      <vt:lpstr>Anesthetic risk assessment</vt:lpstr>
      <vt:lpstr>Patient health assessment</vt:lpstr>
      <vt:lpstr>1. Pre‐existing cardiopulmonary pathology</vt:lpstr>
      <vt:lpstr>الشريحة 5</vt:lpstr>
      <vt:lpstr>الشريحة 6</vt:lpstr>
      <vt:lpstr>Morbidity and mortality</vt:lpstr>
      <vt:lpstr>الشريحة 8</vt:lpstr>
      <vt:lpstr>الشريحة 9</vt:lpstr>
      <vt:lpstr>الشريحة 10</vt:lpstr>
      <vt:lpstr>الشريحة 11</vt:lpstr>
      <vt:lpstr>الشريحة 12</vt:lpstr>
      <vt:lpstr>Timing of death</vt:lpstr>
      <vt:lpstr>Risk factors for anesthetic death</vt:lpstr>
      <vt:lpstr>Large animal anesthetic mortality Risk of anesthetic death</vt:lpstr>
      <vt:lpstr>الشريحة 16</vt:lpstr>
      <vt:lpstr>الشريحة 17</vt:lpstr>
      <vt:lpstr>commonly reported risk factors associated with death</vt:lpstr>
      <vt:lpstr>Muscle Relaxants and Neuromuscular Blockade</vt:lpstr>
      <vt:lpstr>Beneficial effects of NMBA administration during general anesthesia include </vt:lpstr>
      <vt:lpstr>مهم triad of anesthesia</vt:lpstr>
      <vt:lpstr>الشريحة 22</vt:lpstr>
      <vt:lpstr>الشريحة 23</vt:lpstr>
      <vt:lpstr>الشريحة 24</vt:lpstr>
      <vt:lpstr>Individual neuromuscular blocking drugs</vt:lpstr>
      <vt:lpstr>الشريحة 26</vt:lpstr>
    </vt:vector>
  </TitlesOfParts>
  <Company>By DR.Ahmed Saker 2o1O  ;)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Anesthetic risk assessment</dc:title>
  <dc:creator>dell</dc:creator>
  <cp:lastModifiedBy>dell</cp:lastModifiedBy>
  <cp:revision>75</cp:revision>
  <dcterms:created xsi:type="dcterms:W3CDTF">2022-04-06T20:01:15Z</dcterms:created>
  <dcterms:modified xsi:type="dcterms:W3CDTF">2022-04-21T01:21:16Z</dcterms:modified>
</cp:coreProperties>
</file>